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98" r:id="rId5"/>
    <p:sldId id="277" r:id="rId6"/>
    <p:sldId id="293" r:id="rId7"/>
    <p:sldId id="295" r:id="rId8"/>
    <p:sldId id="299" r:id="rId9"/>
    <p:sldId id="297" r:id="rId10"/>
    <p:sldId id="294" r:id="rId11"/>
    <p:sldId id="296" r:id="rId12"/>
    <p:sldId id="300" r:id="rId13"/>
    <p:sldId id="301" r:id="rId14"/>
    <p:sldId id="302" r:id="rId15"/>
    <p:sldId id="303"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E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3204" autoAdjust="0"/>
  </p:normalViewPr>
  <p:slideViewPr>
    <p:cSldViewPr snapToGrid="0">
      <p:cViewPr varScale="1">
        <p:scale>
          <a:sx n="67" d="100"/>
          <a:sy n="67" d="100"/>
        </p:scale>
        <p:origin x="604" y="-24"/>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11/26/2025</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11/26/2025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dirty="0"/>
          </a:p>
        </p:txBody>
      </p:sp>
    </p:spTree>
    <p:extLst>
      <p:ext uri="{BB962C8B-B14F-4D97-AF65-F5344CB8AC3E}">
        <p14:creationId xmlns:p14="http://schemas.microsoft.com/office/powerpoint/2010/main" val="829513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3217716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13</a:t>
            </a:fld>
            <a:endParaRPr lang="en-US" dirty="0"/>
          </a:p>
        </p:txBody>
      </p:sp>
    </p:spTree>
    <p:extLst>
      <p:ext uri="{BB962C8B-B14F-4D97-AF65-F5344CB8AC3E}">
        <p14:creationId xmlns:p14="http://schemas.microsoft.com/office/powerpoint/2010/main" val="3607125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dirty="0"/>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dirty="0"/>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dirty="0"/>
              <a:t>Click to add text </a:t>
            </a:r>
          </a:p>
          <a:p>
            <a:pPr marL="685800" lvl="1" indent="-228600"/>
            <a:r>
              <a:rPr lang="en-US" dirty="0"/>
              <a:t>Second level</a:t>
            </a:r>
          </a:p>
          <a:p>
            <a:pPr marL="1143000" lvl="2" indent="-228600"/>
            <a:r>
              <a:rPr lang="en-US" dirty="0"/>
              <a:t>Third level</a:t>
            </a:r>
          </a:p>
          <a:p>
            <a:pPr marL="1600200" lvl="3" indent="-228600"/>
            <a:r>
              <a:rPr lang="en-US" dirty="0"/>
              <a:t>Fourth level</a:t>
            </a:r>
          </a:p>
          <a:p>
            <a:pPr marL="2057400" lvl="4" indent="-228600"/>
            <a:r>
              <a:rPr lang="en-US" dirty="0"/>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dirty="0"/>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8189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dirty="0"/>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endParaRPr lang="en-US" dirty="0"/>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endParaRPr lang="en-US" dirty="0"/>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dirty="0"/>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Click icon to insert table</a:t>
            </a:r>
          </a:p>
          <a:p>
            <a:endParaRPr lang="en-US" dirty="0"/>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23748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ntent 2">
    <p:bg>
      <p:bgPr>
        <a:solidFill>
          <a:schemeClr val="accent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C2927-0A13-DC57-A83B-B8DB787A48C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00245" y="544285"/>
            <a:ext cx="5528217" cy="2685383"/>
          </a:xfrm>
        </p:spPr>
        <p:txBody>
          <a:bodyPr anchor="b">
            <a:normAutofit/>
          </a:bodyPr>
          <a:lstStyle>
            <a:lvl1pPr algn="l">
              <a:defRPr sz="44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896340" y="3423773"/>
            <a:ext cx="5528217" cy="2029969"/>
          </a:xfrm>
        </p:spPr>
        <p:txBody>
          <a:bodyPr>
            <a:normAutofit/>
          </a:bodyPr>
          <a:lstStyle>
            <a:lvl1pPr marL="0" indent="0" algn="l">
              <a:lnSpc>
                <a:spcPct val="15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dirty="0"/>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endParaRPr lang="en-US" dirty="0"/>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endParaRPr lang="en-US"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dirty="0"/>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dirty="0"/>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1506966382"/>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dirty="0"/>
              <a:t>Click icon to insert picture</a:t>
            </a:r>
          </a:p>
        </p:txBody>
      </p:sp>
    </p:spTree>
    <p:extLst>
      <p:ext uri="{BB962C8B-B14F-4D97-AF65-F5344CB8AC3E}">
        <p14:creationId xmlns:p14="http://schemas.microsoft.com/office/powerpoint/2010/main" val="17235676"/>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endParaRPr lang="en-US" dirty="0"/>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endParaRPr lang="en-US" dirty="0"/>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endParaRPr lang="en-US" dirty="0"/>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endParaRPr lang="en-US" dirty="0"/>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881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dirty="0"/>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dirty="0"/>
              <a:t>Click to add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dirty="0"/>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endParaRPr lang="en-US" dirty="0"/>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endParaRPr lang="en-US" dirty="0"/>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762000" y="365125"/>
            <a:ext cx="10668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762000" y="1825625"/>
            <a:ext cx="10668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762000" y="6356350"/>
            <a:ext cx="2819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12/11/2023</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819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700" r:id="rId1"/>
    <p:sldLayoutId id="2147483666" r:id="rId2"/>
    <p:sldLayoutId id="2147483704" r:id="rId3"/>
    <p:sldLayoutId id="2147483702" r:id="rId4"/>
    <p:sldLayoutId id="2147483678" r:id="rId5"/>
    <p:sldLayoutId id="2147483681" r:id="rId6"/>
    <p:sldLayoutId id="2147483696" r:id="rId7"/>
    <p:sldLayoutId id="2147483691" r:id="rId8"/>
    <p:sldLayoutId id="2147483677" r:id="rId9"/>
    <p:sldLayoutId id="2147483699" r:id="rId10"/>
    <p:sldLayoutId id="2147483685" r:id="rId11"/>
    <p:sldLayoutId id="2147483676" r:id="rId12"/>
    <p:sldLayoutId id="2147483649"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ccforms.sunywcc.edu/pages/HR_Benefits.html" TargetMode="External"/><Relationship Id="rId2" Type="http://schemas.openxmlformats.org/officeDocument/2006/relationships/hyperlink" Target="mailto:BenefitsInfo@sunywcc.edu" TargetMode="Externa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hyperlink" Target="https://www.sunywcc.edu/about/human-resources/retirees/" TargetMode="Externa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hyperlink" Target="https://www.sunywcc.edu/about/human-resources/retiree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ccforms.sunywcc.edu/pages/HR_Benefits.html"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hyperlink" Target="https://wccforms.sunywcc.edu/pages/HR_Benefits.html"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sunywcc.edu/about/human-resources/retirees/"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sunywcc.edu/about/human-resources/retirees/" TargetMode="External"/><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731392" y="643492"/>
            <a:ext cx="6677636" cy="2785508"/>
          </a:xfrm>
        </p:spPr>
        <p:txBody>
          <a:bodyPr anchor="b">
            <a:normAutofit fontScale="90000"/>
          </a:bodyPr>
          <a:lstStyle/>
          <a:p>
            <a:pPr algn="ctr"/>
            <a:r>
              <a:rPr lang="en-US" sz="4400" dirty="0"/>
              <a:t>WCC RETIREEs</a:t>
            </a:r>
            <a:r>
              <a:rPr lang="en-US" dirty="0"/>
              <a:t> </a:t>
            </a:r>
            <a:br>
              <a:rPr lang="en-US" dirty="0"/>
            </a:br>
            <a:r>
              <a:rPr lang="en-US" sz="3200" dirty="0"/>
              <a:t>UMR OPEN ENROLLMENT  </a:t>
            </a:r>
            <a:br>
              <a:rPr lang="en-US" sz="3200" dirty="0"/>
            </a:br>
            <a:r>
              <a:rPr lang="en-US" sz="3200" dirty="0"/>
              <a:t>&amp; </a:t>
            </a:r>
            <a:br>
              <a:rPr lang="en-US" sz="3200" dirty="0"/>
            </a:br>
            <a:r>
              <a:rPr lang="en-US" sz="3200" dirty="0"/>
              <a:t>NYSHIP Option Transfer Period</a:t>
            </a:r>
            <a:br>
              <a:rPr lang="en-US" sz="2400" dirty="0"/>
            </a:br>
            <a:r>
              <a:rPr lang="en-US" sz="3200" dirty="0"/>
              <a:t>PLAN YEAR 2026</a:t>
            </a:r>
          </a:p>
        </p:txBody>
      </p:sp>
      <p:sp>
        <p:nvSpPr>
          <p:cNvPr id="18" name="Slide Number Placeholder 3">
            <a:extLst>
              <a:ext uri="{FF2B5EF4-FFF2-40B4-BE49-F238E27FC236}">
                <a16:creationId xmlns:a16="http://schemas.microsoft.com/office/drawing/2014/main" id="{6CD4419F-5779-023B-F4B5-1D29B85A673D}"/>
              </a:ext>
            </a:extLst>
          </p:cNvPr>
          <p:cNvSpPr>
            <a:spLocks noGrp="1"/>
          </p:cNvSpPr>
          <p:nvPr>
            <p:ph type="sldNum" sz="quarter" idx="12"/>
          </p:nvPr>
        </p:nvSpPr>
        <p:spPr>
          <a:xfrm>
            <a:off x="11123295" y="6352847"/>
            <a:ext cx="457200" cy="365125"/>
          </a:xfrm>
        </p:spPr>
        <p:txBody>
          <a:bodyPr/>
          <a:lstStyle/>
          <a:p>
            <a:pPr>
              <a:spcAft>
                <a:spcPts val="600"/>
              </a:spcAft>
            </a:pPr>
            <a:fld id="{B5CEABB6-07DC-46E8-9B57-56EC44A396E5}" type="slidenum">
              <a:rPr lang="en-US" smtClean="0"/>
              <a:pPr>
                <a:spcAft>
                  <a:spcPts val="600"/>
                </a:spcAft>
              </a:pPr>
              <a:t>1</a:t>
            </a:fld>
            <a:endParaRPr lang="en-US"/>
          </a:p>
        </p:txBody>
      </p:sp>
      <p:pic>
        <p:nvPicPr>
          <p:cNvPr id="5" name="Picture 4">
            <a:extLst>
              <a:ext uri="{FF2B5EF4-FFF2-40B4-BE49-F238E27FC236}">
                <a16:creationId xmlns:a16="http://schemas.microsoft.com/office/drawing/2014/main" id="{617EC40A-AACF-449A-A50A-6AF84A92B30D}"/>
              </a:ext>
            </a:extLst>
          </p:cNvPr>
          <p:cNvPicPr>
            <a:picLocks noChangeAspect="1"/>
          </p:cNvPicPr>
          <p:nvPr/>
        </p:nvPicPr>
        <p:blipFill>
          <a:blip r:embed="rId3"/>
          <a:stretch>
            <a:fillRect/>
          </a:stretch>
        </p:blipFill>
        <p:spPr>
          <a:xfrm>
            <a:off x="5911720" y="2993739"/>
            <a:ext cx="6146542" cy="3073271"/>
          </a:xfrm>
          <a:prstGeom prst="rect">
            <a:avLst/>
          </a:prstGeom>
        </p:spPr>
      </p:pic>
    </p:spTree>
    <p:extLst>
      <p:ext uri="{BB962C8B-B14F-4D97-AF65-F5344CB8AC3E}">
        <p14:creationId xmlns:p14="http://schemas.microsoft.com/office/powerpoint/2010/main" val="4057573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8B9B2-BE58-4B12-83C9-726D11E47F3A}"/>
              </a:ext>
            </a:extLst>
          </p:cNvPr>
          <p:cNvSpPr>
            <a:spLocks noGrp="1"/>
          </p:cNvSpPr>
          <p:nvPr>
            <p:ph type="title"/>
          </p:nvPr>
        </p:nvSpPr>
        <p:spPr>
          <a:xfrm>
            <a:off x="3520440" y="420250"/>
            <a:ext cx="7889768" cy="2039341"/>
          </a:xfrm>
        </p:spPr>
        <p:txBody>
          <a:bodyPr/>
          <a:lstStyle/>
          <a:p>
            <a:r>
              <a:rPr lang="en-US" dirty="0"/>
              <a:t>current Plan rates </a:t>
            </a:r>
          </a:p>
        </p:txBody>
      </p:sp>
      <p:sp>
        <p:nvSpPr>
          <p:cNvPr id="5" name="Slide Number Placeholder 4">
            <a:extLst>
              <a:ext uri="{FF2B5EF4-FFF2-40B4-BE49-F238E27FC236}">
                <a16:creationId xmlns:a16="http://schemas.microsoft.com/office/drawing/2014/main" id="{DD844525-6E29-45F6-90A9-7559C0B6F658}"/>
              </a:ext>
            </a:extLst>
          </p:cNvPr>
          <p:cNvSpPr>
            <a:spLocks noGrp="1"/>
          </p:cNvSpPr>
          <p:nvPr>
            <p:ph type="sldNum" sz="quarter" idx="12"/>
          </p:nvPr>
        </p:nvSpPr>
        <p:spPr/>
        <p:txBody>
          <a:bodyPr/>
          <a:lstStyle/>
          <a:p>
            <a:fld id="{B5CEABB6-07DC-46E8-9B57-56EC44A396E5}" type="slidenum">
              <a:rPr lang="en-US" smtClean="0"/>
              <a:pPr/>
              <a:t>10</a:t>
            </a:fld>
            <a:endParaRPr lang="en-US" dirty="0"/>
          </a:p>
        </p:txBody>
      </p:sp>
      <p:pic>
        <p:nvPicPr>
          <p:cNvPr id="9" name="Picture 8">
            <a:extLst>
              <a:ext uri="{FF2B5EF4-FFF2-40B4-BE49-F238E27FC236}">
                <a16:creationId xmlns:a16="http://schemas.microsoft.com/office/drawing/2014/main" id="{4DF7FF1D-71C6-447C-A9E5-6182C44DB2CE}"/>
              </a:ext>
            </a:extLst>
          </p:cNvPr>
          <p:cNvPicPr>
            <a:picLocks noChangeAspect="1"/>
          </p:cNvPicPr>
          <p:nvPr/>
        </p:nvPicPr>
        <p:blipFill>
          <a:blip r:embed="rId2"/>
          <a:srcRect/>
          <a:stretch/>
        </p:blipFill>
        <p:spPr>
          <a:xfrm>
            <a:off x="3556419" y="1170243"/>
            <a:ext cx="7430390" cy="5356046"/>
          </a:xfrm>
          <a:prstGeom prst="rect">
            <a:avLst/>
          </a:prstGeom>
        </p:spPr>
      </p:pic>
    </p:spTree>
    <p:extLst>
      <p:ext uri="{BB962C8B-B14F-4D97-AF65-F5344CB8AC3E}">
        <p14:creationId xmlns:p14="http://schemas.microsoft.com/office/powerpoint/2010/main" val="147527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940A8-89F7-441C-B668-A6B69FB4946F}"/>
              </a:ext>
            </a:extLst>
          </p:cNvPr>
          <p:cNvSpPr>
            <a:spLocks noGrp="1"/>
          </p:cNvSpPr>
          <p:nvPr>
            <p:ph type="title"/>
          </p:nvPr>
        </p:nvSpPr>
        <p:spPr/>
        <p:txBody>
          <a:bodyPr>
            <a:normAutofit fontScale="90000"/>
          </a:bodyPr>
          <a:lstStyle/>
          <a:p>
            <a:r>
              <a:rPr lang="en-US" sz="3600" dirty="0"/>
              <a:t>HOW TO CHANGE YOUR HEALTH BENEFIT ELECTION</a:t>
            </a:r>
            <a:br>
              <a:rPr lang="en-US" dirty="0"/>
            </a:br>
            <a:endParaRPr lang="en-US" dirty="0"/>
          </a:p>
        </p:txBody>
      </p:sp>
      <p:sp>
        <p:nvSpPr>
          <p:cNvPr id="4" name="Slide Number Placeholder 3">
            <a:extLst>
              <a:ext uri="{FF2B5EF4-FFF2-40B4-BE49-F238E27FC236}">
                <a16:creationId xmlns:a16="http://schemas.microsoft.com/office/drawing/2014/main" id="{A494338F-768A-4558-8519-9BDADB5D7F27}"/>
              </a:ext>
            </a:extLst>
          </p:cNvPr>
          <p:cNvSpPr>
            <a:spLocks noGrp="1"/>
          </p:cNvSpPr>
          <p:nvPr>
            <p:ph type="sldNum" sz="quarter" idx="12"/>
          </p:nvPr>
        </p:nvSpPr>
        <p:spPr/>
        <p:txBody>
          <a:bodyPr/>
          <a:lstStyle/>
          <a:p>
            <a:fld id="{B5CEABB6-07DC-46E8-9B57-56EC44A396E5}" type="slidenum">
              <a:rPr lang="en-US" smtClean="0"/>
              <a:pPr/>
              <a:t>11</a:t>
            </a:fld>
            <a:endParaRPr lang="en-US" dirty="0"/>
          </a:p>
        </p:txBody>
      </p:sp>
      <p:sp>
        <p:nvSpPr>
          <p:cNvPr id="6" name="TextBox 5">
            <a:extLst>
              <a:ext uri="{FF2B5EF4-FFF2-40B4-BE49-F238E27FC236}">
                <a16:creationId xmlns:a16="http://schemas.microsoft.com/office/drawing/2014/main" id="{E79D3D32-2B32-4AF3-9AFD-F0A122B96926}"/>
              </a:ext>
            </a:extLst>
          </p:cNvPr>
          <p:cNvSpPr txBox="1"/>
          <p:nvPr/>
        </p:nvSpPr>
        <p:spPr>
          <a:xfrm>
            <a:off x="759530" y="1558893"/>
            <a:ext cx="10665845" cy="5078313"/>
          </a:xfrm>
          <a:prstGeom prst="rect">
            <a:avLst/>
          </a:prstGeom>
          <a:noFill/>
        </p:spPr>
        <p:txBody>
          <a:bodyPr wrap="square">
            <a:spAutoFit/>
          </a:bodyPr>
          <a:lstStyle/>
          <a:p>
            <a:r>
              <a:rPr lang="en-US" dirty="0"/>
              <a:t>The applicable enrollment form (UMR or NYSHIP) must be completed and returned to Benefits, in the Human Resources Department, 75 Grasslands Road, Admin. Building, Room B-42, Valhalla, NY 10595.  Forms should be postmarked, emailed (</a:t>
            </a:r>
            <a:r>
              <a:rPr lang="en-US" dirty="0">
                <a:solidFill>
                  <a:schemeClr val="accent5"/>
                </a:solidFill>
                <a:hlinkClick r:id="rId2">
                  <a:extLst>
                    <a:ext uri="{A12FA001-AC4F-418D-AE19-62706E023703}">
                      <ahyp:hlinkClr xmlns:ahyp="http://schemas.microsoft.com/office/drawing/2018/hyperlinkcolor" val="tx"/>
                    </a:ext>
                  </a:extLst>
                </a:hlinkClick>
              </a:rPr>
              <a:t>BenefitsInfo@sunywcc.edu</a:t>
            </a:r>
            <a:r>
              <a:rPr lang="en-US" dirty="0"/>
              <a:t>), or uploaded via our online system </a:t>
            </a:r>
            <a:r>
              <a:rPr lang="en-US" dirty="0">
                <a:solidFill>
                  <a:schemeClr val="accent5"/>
                </a:solidFill>
                <a:hlinkClick r:id="rId3">
                  <a:extLst>
                    <a:ext uri="{A12FA001-AC4F-418D-AE19-62706E023703}">
                      <ahyp:hlinkClr xmlns:ahyp="http://schemas.microsoft.com/office/drawing/2018/hyperlinkcolor" val="tx"/>
                    </a:ext>
                  </a:extLst>
                </a:hlinkClick>
              </a:rPr>
              <a:t>https://wccforms.sunywcc.edu/pages/HR_Benefits.html</a:t>
            </a:r>
            <a:r>
              <a:rPr lang="en-US" dirty="0">
                <a:solidFill>
                  <a:schemeClr val="accent5"/>
                </a:solidFill>
              </a:rPr>
              <a:t> </a:t>
            </a:r>
            <a:r>
              <a:rPr lang="en-US" b="1" u="sng" dirty="0"/>
              <a:t>no later than Wednesday, December 31, 2025. </a:t>
            </a:r>
          </a:p>
          <a:p>
            <a:endParaRPr lang="en-US" dirty="0"/>
          </a:p>
          <a:p>
            <a:r>
              <a:rPr lang="en-US" dirty="0"/>
              <a:t>Please be sure to indicate the level of coverage you are choosing, i.e., individual or family, on the applicable enrollment form. Complete the employee portion of the form and the spouse and dependent section if are requesting family coverage. </a:t>
            </a:r>
            <a:r>
              <a:rPr lang="en-US" b="1" u="sng" dirty="0"/>
              <a:t>For dependent coverage, you are required to submit supporting dependent document, such as, marriage certificate, domestic partner documentation, and birth certificates of each dependent.  </a:t>
            </a:r>
          </a:p>
          <a:p>
            <a:endParaRPr lang="en-US" dirty="0"/>
          </a:p>
          <a:p>
            <a:r>
              <a:rPr lang="en-US" dirty="0"/>
              <a:t>Please note that </a:t>
            </a:r>
            <a:r>
              <a:rPr lang="en-US" b="1" u="sng" dirty="0"/>
              <a:t>once you have made your election, you will not be able to make any changes to your election until the next Open Enrollment</a:t>
            </a:r>
            <a:r>
              <a:rPr lang="en-US" dirty="0"/>
              <a:t>, unless you have a Qualifying Event, i.e., marriage, birth of a child, loss of other coverage, divorce, etc.  Such events must be reported within 30 days or you will be subject to a waiting period. If you do wish to make a change during the year without a Qualifying Event, then such change will take effect on the 1st of the 3rd month from the date the change was submitted.</a:t>
            </a:r>
          </a:p>
        </p:txBody>
      </p:sp>
      <p:pic>
        <p:nvPicPr>
          <p:cNvPr id="5" name="Picture 4">
            <a:extLst>
              <a:ext uri="{FF2B5EF4-FFF2-40B4-BE49-F238E27FC236}">
                <a16:creationId xmlns:a16="http://schemas.microsoft.com/office/drawing/2014/main" id="{AD98269A-5FF9-9951-4201-677712A85D3A}"/>
              </a:ext>
            </a:extLst>
          </p:cNvPr>
          <p:cNvPicPr>
            <a:picLocks noChangeAspect="1"/>
          </p:cNvPicPr>
          <p:nvPr/>
        </p:nvPicPr>
        <p:blipFill>
          <a:blip r:embed="rId4"/>
          <a:stretch>
            <a:fillRect/>
          </a:stretch>
        </p:blipFill>
        <p:spPr>
          <a:xfrm>
            <a:off x="134264" y="136072"/>
            <a:ext cx="836120" cy="825354"/>
          </a:xfrm>
          <a:prstGeom prst="rect">
            <a:avLst/>
          </a:prstGeom>
        </p:spPr>
      </p:pic>
    </p:spTree>
    <p:extLst>
      <p:ext uri="{BB962C8B-B14F-4D97-AF65-F5344CB8AC3E}">
        <p14:creationId xmlns:p14="http://schemas.microsoft.com/office/powerpoint/2010/main" val="2628652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CDEDC3A-AAC1-37D4-98B1-92DC44BFEF21}"/>
              </a:ext>
            </a:extLst>
          </p:cNvPr>
          <p:cNvSpPr>
            <a:spLocks noGrp="1"/>
          </p:cNvSpPr>
          <p:nvPr>
            <p:ph type="title"/>
          </p:nvPr>
        </p:nvSpPr>
        <p:spPr>
          <a:xfrm>
            <a:off x="1552574" y="896111"/>
            <a:ext cx="9866540" cy="1358140"/>
          </a:xfrm>
        </p:spPr>
        <p:txBody>
          <a:bodyPr>
            <a:normAutofit fontScale="90000"/>
          </a:bodyPr>
          <a:lstStyle/>
          <a:p>
            <a:r>
              <a:rPr lang="en-US" dirty="0"/>
              <a:t>Go online to the RETRIREE BENEFITS page</a:t>
            </a:r>
            <a:br>
              <a:rPr lang="en-US" dirty="0"/>
            </a:br>
            <a:r>
              <a:rPr lang="en-US" sz="1300" dirty="0">
                <a:solidFill>
                  <a:srgbClr val="FFFFFF"/>
                </a:solidFill>
                <a:hlinkClick r:id="rId2">
                  <a:extLst>
                    <a:ext uri="{A12FA001-AC4F-418D-AE19-62706E023703}">
                      <ahyp:hlinkClr xmlns:ahyp="http://schemas.microsoft.com/office/drawing/2018/hyperlinkcolor" val="tx"/>
                    </a:ext>
                  </a:extLst>
                </a:hlinkClick>
              </a:rPr>
              <a:t>https://www.sunywcc.edu/about/human-resources/retirees/</a:t>
            </a:r>
            <a:br>
              <a:rPr lang="en-US" dirty="0"/>
            </a:br>
            <a:endParaRPr lang="en-US" dirty="0"/>
          </a:p>
        </p:txBody>
      </p:sp>
      <p:sp>
        <p:nvSpPr>
          <p:cNvPr id="4" name="Slide Number Placeholder 3">
            <a:extLst>
              <a:ext uri="{FF2B5EF4-FFF2-40B4-BE49-F238E27FC236}">
                <a16:creationId xmlns:a16="http://schemas.microsoft.com/office/drawing/2014/main" id="{5268A259-DC7C-62EA-BD85-8F62F3F8E8A6}"/>
              </a:ext>
            </a:extLst>
          </p:cNvPr>
          <p:cNvSpPr>
            <a:spLocks noGrp="1"/>
          </p:cNvSpPr>
          <p:nvPr>
            <p:ph type="sldNum" sz="quarter" idx="12"/>
          </p:nvPr>
        </p:nvSpPr>
        <p:spPr>
          <a:xfrm>
            <a:off x="11123295" y="6356350"/>
            <a:ext cx="457200" cy="365125"/>
          </a:xfrm>
        </p:spPr>
        <p:txBody>
          <a:bodyPr anchor="ctr">
            <a:normAutofit/>
          </a:bodyPr>
          <a:lstStyle/>
          <a:p>
            <a:pPr>
              <a:spcAft>
                <a:spcPts val="600"/>
              </a:spcAft>
            </a:pPr>
            <a:fld id="{B5CEABB6-07DC-46E8-9B57-56EC44A396E5}" type="slidenum">
              <a:rPr lang="en-US" smtClean="0"/>
              <a:pPr>
                <a:spcAft>
                  <a:spcPts val="600"/>
                </a:spcAft>
              </a:pPr>
              <a:t>12</a:t>
            </a:fld>
            <a:endParaRPr lang="en-US"/>
          </a:p>
        </p:txBody>
      </p:sp>
      <p:sp>
        <p:nvSpPr>
          <p:cNvPr id="5" name="object 3">
            <a:extLst>
              <a:ext uri="{FF2B5EF4-FFF2-40B4-BE49-F238E27FC236}">
                <a16:creationId xmlns:a16="http://schemas.microsoft.com/office/drawing/2014/main" id="{B35064A9-E824-F411-D752-669CC0B7EBCF}"/>
              </a:ext>
            </a:extLst>
          </p:cNvPr>
          <p:cNvSpPr txBox="1"/>
          <p:nvPr/>
        </p:nvSpPr>
        <p:spPr>
          <a:xfrm>
            <a:off x="1659041" y="2254251"/>
            <a:ext cx="5361305" cy="4269759"/>
          </a:xfrm>
          <a:prstGeom prst="rect">
            <a:avLst/>
          </a:prstGeom>
        </p:spPr>
        <p:txBody>
          <a:bodyPr vert="horz" wrap="square" lIns="0" tIns="12065" rIns="0" bIns="0" rtlCol="0">
            <a:spAutoFit/>
          </a:bodyPr>
          <a:lstStyle/>
          <a:p>
            <a:pPr marL="12700" marR="953135">
              <a:lnSpc>
                <a:spcPct val="100000"/>
              </a:lnSpc>
              <a:spcBef>
                <a:spcPts val="95"/>
              </a:spcBef>
            </a:pPr>
            <a:r>
              <a:rPr sz="2800" dirty="0">
                <a:solidFill>
                  <a:srgbClr val="FFF0E3"/>
                </a:solidFill>
                <a:latin typeface="Calibri"/>
                <a:cs typeface="Calibri"/>
              </a:rPr>
              <a:t>On</a:t>
            </a:r>
            <a:r>
              <a:rPr sz="2800" spc="-65" dirty="0">
                <a:solidFill>
                  <a:srgbClr val="FFF0E3"/>
                </a:solidFill>
                <a:latin typeface="Calibri"/>
                <a:cs typeface="Calibri"/>
              </a:rPr>
              <a:t> </a:t>
            </a:r>
            <a:r>
              <a:rPr sz="2800" dirty="0">
                <a:solidFill>
                  <a:srgbClr val="FFF0E3"/>
                </a:solidFill>
                <a:latin typeface="Calibri"/>
                <a:cs typeface="Calibri"/>
              </a:rPr>
              <a:t>the</a:t>
            </a:r>
            <a:r>
              <a:rPr sz="2800" spc="-60" dirty="0">
                <a:solidFill>
                  <a:srgbClr val="FFF0E3"/>
                </a:solidFill>
                <a:latin typeface="Calibri"/>
                <a:cs typeface="Calibri"/>
              </a:rPr>
              <a:t> </a:t>
            </a:r>
            <a:r>
              <a:rPr lang="en-US" sz="2800" spc="-60" dirty="0">
                <a:solidFill>
                  <a:srgbClr val="FFF0E3"/>
                </a:solidFill>
                <a:latin typeface="Calibri"/>
                <a:cs typeface="Calibri"/>
              </a:rPr>
              <a:t>College</a:t>
            </a:r>
            <a:r>
              <a:rPr sz="2800" dirty="0">
                <a:solidFill>
                  <a:srgbClr val="FFF0E3"/>
                </a:solidFill>
                <a:latin typeface="Calibri"/>
                <a:cs typeface="Calibri"/>
              </a:rPr>
              <a:t>’s</a:t>
            </a:r>
            <a:r>
              <a:rPr sz="2800" spc="-65" dirty="0">
                <a:solidFill>
                  <a:srgbClr val="FFF0E3"/>
                </a:solidFill>
                <a:latin typeface="Calibri"/>
                <a:cs typeface="Calibri"/>
              </a:rPr>
              <a:t> </a:t>
            </a:r>
            <a:r>
              <a:rPr sz="2800" dirty="0">
                <a:solidFill>
                  <a:srgbClr val="FFF0E3"/>
                </a:solidFill>
                <a:latin typeface="Calibri"/>
                <a:cs typeface="Calibri"/>
              </a:rPr>
              <a:t>webpage</a:t>
            </a:r>
            <a:r>
              <a:rPr sz="2800" spc="-70" dirty="0">
                <a:solidFill>
                  <a:srgbClr val="FFF0E3"/>
                </a:solidFill>
                <a:latin typeface="Calibri"/>
                <a:cs typeface="Calibri"/>
              </a:rPr>
              <a:t> </a:t>
            </a:r>
            <a:r>
              <a:rPr sz="2800" dirty="0">
                <a:solidFill>
                  <a:srgbClr val="FFF0E3"/>
                </a:solidFill>
                <a:latin typeface="Calibri"/>
                <a:cs typeface="Calibri"/>
              </a:rPr>
              <a:t>you</a:t>
            </a:r>
            <a:r>
              <a:rPr sz="2800" spc="-55" dirty="0">
                <a:solidFill>
                  <a:srgbClr val="FFF0E3"/>
                </a:solidFill>
                <a:latin typeface="Calibri"/>
                <a:cs typeface="Calibri"/>
              </a:rPr>
              <a:t> </a:t>
            </a:r>
            <a:r>
              <a:rPr sz="2800" spc="-25" dirty="0">
                <a:solidFill>
                  <a:srgbClr val="FFF0E3"/>
                </a:solidFill>
                <a:latin typeface="Calibri"/>
                <a:cs typeface="Calibri"/>
              </a:rPr>
              <a:t>can </a:t>
            </a:r>
            <a:r>
              <a:rPr sz="2800" dirty="0">
                <a:solidFill>
                  <a:srgbClr val="FFF0E3"/>
                </a:solidFill>
                <a:latin typeface="Calibri"/>
                <a:cs typeface="Calibri"/>
              </a:rPr>
              <a:t>learn</a:t>
            </a:r>
            <a:r>
              <a:rPr sz="2800" spc="-70" dirty="0">
                <a:solidFill>
                  <a:srgbClr val="FFF0E3"/>
                </a:solidFill>
                <a:latin typeface="Calibri"/>
                <a:cs typeface="Calibri"/>
              </a:rPr>
              <a:t> </a:t>
            </a:r>
            <a:r>
              <a:rPr sz="2800" dirty="0">
                <a:solidFill>
                  <a:srgbClr val="FFF0E3"/>
                </a:solidFill>
                <a:latin typeface="Calibri"/>
                <a:cs typeface="Calibri"/>
              </a:rPr>
              <a:t>more</a:t>
            </a:r>
            <a:r>
              <a:rPr sz="2800" spc="-50" dirty="0">
                <a:solidFill>
                  <a:srgbClr val="FFF0E3"/>
                </a:solidFill>
                <a:latin typeface="Calibri"/>
                <a:cs typeface="Calibri"/>
              </a:rPr>
              <a:t> </a:t>
            </a:r>
            <a:r>
              <a:rPr sz="2800" spc="-10" dirty="0">
                <a:solidFill>
                  <a:srgbClr val="FFF0E3"/>
                </a:solidFill>
                <a:latin typeface="Calibri"/>
                <a:cs typeface="Calibri"/>
              </a:rPr>
              <a:t>about:</a:t>
            </a:r>
            <a:endParaRPr sz="2800" dirty="0">
              <a:solidFill>
                <a:srgbClr val="FFF0E3"/>
              </a:solidFill>
              <a:latin typeface="Calibri"/>
              <a:cs typeface="Calibri"/>
            </a:endParaRPr>
          </a:p>
          <a:p>
            <a:pPr marL="298450" indent="-285750">
              <a:lnSpc>
                <a:spcPct val="100000"/>
              </a:lnSpc>
              <a:spcBef>
                <a:spcPts val="1165"/>
              </a:spcBef>
              <a:buSzPct val="96428"/>
              <a:buFont typeface="Wingdings"/>
              <a:buChar char=""/>
              <a:tabLst>
                <a:tab pos="298450" algn="l"/>
              </a:tabLst>
            </a:pPr>
            <a:r>
              <a:rPr lang="en-US" sz="2400" dirty="0">
                <a:solidFill>
                  <a:srgbClr val="FFF0E3"/>
                </a:solidFill>
                <a:latin typeface="Calibri"/>
                <a:cs typeface="Calibri"/>
              </a:rPr>
              <a:t>Announcements and Links</a:t>
            </a:r>
          </a:p>
          <a:p>
            <a:pPr marL="298450" indent="-285750">
              <a:lnSpc>
                <a:spcPct val="100000"/>
              </a:lnSpc>
              <a:spcBef>
                <a:spcPts val="1165"/>
              </a:spcBef>
              <a:buSzPct val="96428"/>
              <a:buFont typeface="Wingdings"/>
              <a:buChar char=""/>
              <a:tabLst>
                <a:tab pos="298450" algn="l"/>
              </a:tabLst>
            </a:pPr>
            <a:r>
              <a:rPr lang="en-US" sz="2400" spc="-10" dirty="0">
                <a:solidFill>
                  <a:srgbClr val="FFF0E3"/>
                </a:solidFill>
                <a:latin typeface="Calibri"/>
                <a:cs typeface="Calibri"/>
              </a:rPr>
              <a:t>Plan Comparisons</a:t>
            </a:r>
            <a:endParaRPr sz="2400" dirty="0">
              <a:solidFill>
                <a:srgbClr val="FFF0E3"/>
              </a:solidFill>
              <a:latin typeface="Calibri"/>
              <a:cs typeface="Calibri"/>
            </a:endParaRPr>
          </a:p>
          <a:p>
            <a:pPr marL="298450" indent="-285750">
              <a:lnSpc>
                <a:spcPct val="100000"/>
              </a:lnSpc>
              <a:spcBef>
                <a:spcPts val="1680"/>
              </a:spcBef>
              <a:buSzPct val="96428"/>
              <a:buFont typeface="Wingdings"/>
              <a:buChar char=""/>
              <a:tabLst>
                <a:tab pos="298450" algn="l"/>
              </a:tabLst>
            </a:pPr>
            <a:r>
              <a:rPr sz="2400" dirty="0">
                <a:solidFill>
                  <a:srgbClr val="FFF0E3"/>
                </a:solidFill>
                <a:latin typeface="Calibri"/>
                <a:cs typeface="Calibri"/>
              </a:rPr>
              <a:t>Open</a:t>
            </a:r>
            <a:r>
              <a:rPr sz="2400" spc="-85" dirty="0">
                <a:solidFill>
                  <a:srgbClr val="FFF0E3"/>
                </a:solidFill>
                <a:latin typeface="Calibri"/>
                <a:cs typeface="Calibri"/>
              </a:rPr>
              <a:t> </a:t>
            </a:r>
            <a:r>
              <a:rPr sz="2400" dirty="0">
                <a:solidFill>
                  <a:srgbClr val="FFF0E3"/>
                </a:solidFill>
                <a:latin typeface="Calibri"/>
                <a:cs typeface="Calibri"/>
              </a:rPr>
              <a:t>Enrollment</a:t>
            </a:r>
            <a:r>
              <a:rPr sz="2400" spc="-80" dirty="0">
                <a:solidFill>
                  <a:srgbClr val="FFF0E3"/>
                </a:solidFill>
                <a:latin typeface="Calibri"/>
                <a:cs typeface="Calibri"/>
              </a:rPr>
              <a:t> </a:t>
            </a:r>
            <a:r>
              <a:rPr lang="en-US" sz="2400" dirty="0">
                <a:solidFill>
                  <a:srgbClr val="FFF0E3"/>
                </a:solidFill>
                <a:latin typeface="Calibri"/>
                <a:cs typeface="Calibri"/>
              </a:rPr>
              <a:t>Forms</a:t>
            </a:r>
            <a:endParaRPr sz="2400" dirty="0">
              <a:solidFill>
                <a:srgbClr val="FFF0E3"/>
              </a:solidFill>
              <a:latin typeface="Calibri"/>
              <a:cs typeface="Calibri"/>
            </a:endParaRPr>
          </a:p>
          <a:p>
            <a:pPr marL="298450" indent="-285750">
              <a:lnSpc>
                <a:spcPct val="100000"/>
              </a:lnSpc>
              <a:spcBef>
                <a:spcPts val="1685"/>
              </a:spcBef>
              <a:buSzPct val="96428"/>
              <a:buFont typeface="Wingdings"/>
              <a:buChar char=""/>
              <a:tabLst>
                <a:tab pos="298450" algn="l"/>
              </a:tabLst>
            </a:pPr>
            <a:r>
              <a:rPr sz="2400" dirty="0">
                <a:solidFill>
                  <a:srgbClr val="FFF0E3"/>
                </a:solidFill>
                <a:latin typeface="Calibri"/>
                <a:cs typeface="Calibri"/>
              </a:rPr>
              <a:t>Healthcare</a:t>
            </a:r>
            <a:r>
              <a:rPr sz="2400" spc="-125" dirty="0">
                <a:solidFill>
                  <a:srgbClr val="FFF0E3"/>
                </a:solidFill>
                <a:latin typeface="Calibri"/>
                <a:cs typeface="Calibri"/>
              </a:rPr>
              <a:t> </a:t>
            </a:r>
            <a:r>
              <a:rPr sz="2400" spc="-10" dirty="0">
                <a:solidFill>
                  <a:srgbClr val="FFF0E3"/>
                </a:solidFill>
                <a:latin typeface="Calibri"/>
                <a:cs typeface="Calibri"/>
              </a:rPr>
              <a:t>Vendors</a:t>
            </a:r>
            <a:endParaRPr lang="en-US" sz="2400" spc="-10" dirty="0">
              <a:solidFill>
                <a:srgbClr val="FFF0E3"/>
              </a:solidFill>
              <a:latin typeface="Calibri"/>
              <a:cs typeface="Calibri"/>
            </a:endParaRPr>
          </a:p>
          <a:p>
            <a:pPr marL="298450" indent="-285750">
              <a:lnSpc>
                <a:spcPct val="100000"/>
              </a:lnSpc>
              <a:spcBef>
                <a:spcPts val="1685"/>
              </a:spcBef>
              <a:buSzPct val="96428"/>
              <a:buFont typeface="Wingdings"/>
              <a:buChar char=""/>
              <a:tabLst>
                <a:tab pos="298450" algn="l"/>
              </a:tabLst>
            </a:pPr>
            <a:r>
              <a:rPr lang="en-US" sz="2400" dirty="0">
                <a:solidFill>
                  <a:srgbClr val="FFF0E3"/>
                </a:solidFill>
                <a:latin typeface="Calibri"/>
                <a:cs typeface="Calibri"/>
              </a:rPr>
              <a:t>HR Benefits Secure Link</a:t>
            </a:r>
            <a:endParaRPr sz="2400" dirty="0">
              <a:solidFill>
                <a:srgbClr val="FFF0E3"/>
              </a:solidFill>
              <a:latin typeface="Calibri"/>
              <a:cs typeface="Calibri"/>
            </a:endParaRPr>
          </a:p>
          <a:p>
            <a:pPr marL="298450" indent="-285750">
              <a:lnSpc>
                <a:spcPct val="100000"/>
              </a:lnSpc>
              <a:spcBef>
                <a:spcPts val="1680"/>
              </a:spcBef>
              <a:buSzPct val="96428"/>
              <a:buFont typeface="Wingdings"/>
              <a:buChar char=""/>
              <a:tabLst>
                <a:tab pos="298450" algn="l"/>
              </a:tabLst>
            </a:pPr>
            <a:r>
              <a:rPr lang="en-US" sz="2400" dirty="0">
                <a:solidFill>
                  <a:srgbClr val="FFF0E3"/>
                </a:solidFill>
                <a:latin typeface="Calibri"/>
                <a:cs typeface="Calibri"/>
              </a:rPr>
              <a:t>Benefits Plan Rates</a:t>
            </a:r>
            <a:endParaRPr sz="2400" dirty="0">
              <a:solidFill>
                <a:srgbClr val="FFF0E3"/>
              </a:solidFill>
              <a:latin typeface="Calibri"/>
              <a:cs typeface="Calibri"/>
            </a:endParaRPr>
          </a:p>
        </p:txBody>
      </p:sp>
      <p:pic>
        <p:nvPicPr>
          <p:cNvPr id="6" name="Picture 5">
            <a:extLst>
              <a:ext uri="{FF2B5EF4-FFF2-40B4-BE49-F238E27FC236}">
                <a16:creationId xmlns:a16="http://schemas.microsoft.com/office/drawing/2014/main" id="{8D444224-E9CB-6ED3-F68C-B255A0657A04}"/>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5640998" y="1894772"/>
            <a:ext cx="6143758" cy="5417956"/>
          </a:xfrm>
          <a:prstGeom prst="rect">
            <a:avLst/>
          </a:prstGeom>
          <a:noFill/>
          <a:ln>
            <a:noFill/>
          </a:ln>
        </p:spPr>
      </p:pic>
      <p:pic>
        <p:nvPicPr>
          <p:cNvPr id="7" name="Picture 6">
            <a:extLst>
              <a:ext uri="{FF2B5EF4-FFF2-40B4-BE49-F238E27FC236}">
                <a16:creationId xmlns:a16="http://schemas.microsoft.com/office/drawing/2014/main" id="{C6CD6168-3B8D-0049-55C5-FB98478814AE}"/>
              </a:ext>
            </a:extLst>
          </p:cNvPr>
          <p:cNvPicPr>
            <a:picLocks noChangeAspect="1"/>
          </p:cNvPicPr>
          <p:nvPr/>
        </p:nvPicPr>
        <p:blipFill>
          <a:blip r:embed="rId5"/>
          <a:stretch>
            <a:fillRect/>
          </a:stretch>
        </p:blipFill>
        <p:spPr>
          <a:xfrm>
            <a:off x="8680112" y="5760703"/>
            <a:ext cx="481626" cy="402371"/>
          </a:xfrm>
          <a:prstGeom prst="rect">
            <a:avLst/>
          </a:prstGeom>
        </p:spPr>
      </p:pic>
      <p:pic>
        <p:nvPicPr>
          <p:cNvPr id="8" name="Picture 7">
            <a:extLst>
              <a:ext uri="{FF2B5EF4-FFF2-40B4-BE49-F238E27FC236}">
                <a16:creationId xmlns:a16="http://schemas.microsoft.com/office/drawing/2014/main" id="{45E54EC7-0954-1CFE-EBEA-03575F332CFA}"/>
              </a:ext>
            </a:extLst>
          </p:cNvPr>
          <p:cNvPicPr>
            <a:picLocks noChangeAspect="1"/>
          </p:cNvPicPr>
          <p:nvPr/>
        </p:nvPicPr>
        <p:blipFill>
          <a:blip r:embed="rId6"/>
          <a:stretch>
            <a:fillRect/>
          </a:stretch>
        </p:blipFill>
        <p:spPr>
          <a:xfrm>
            <a:off x="8719739" y="5800330"/>
            <a:ext cx="402371" cy="323116"/>
          </a:xfrm>
          <a:prstGeom prst="rect">
            <a:avLst/>
          </a:prstGeom>
        </p:spPr>
      </p:pic>
      <p:pic>
        <p:nvPicPr>
          <p:cNvPr id="12" name="Picture 11">
            <a:extLst>
              <a:ext uri="{FF2B5EF4-FFF2-40B4-BE49-F238E27FC236}">
                <a16:creationId xmlns:a16="http://schemas.microsoft.com/office/drawing/2014/main" id="{A2318F5E-BD54-20F5-B14C-5536CC18FB8F}"/>
              </a:ext>
            </a:extLst>
          </p:cNvPr>
          <p:cNvPicPr>
            <a:picLocks noChangeAspect="1"/>
          </p:cNvPicPr>
          <p:nvPr/>
        </p:nvPicPr>
        <p:blipFill>
          <a:blip r:embed="rId7"/>
          <a:stretch>
            <a:fillRect/>
          </a:stretch>
        </p:blipFill>
        <p:spPr>
          <a:xfrm>
            <a:off x="6533966" y="2553808"/>
            <a:ext cx="4811696" cy="2914838"/>
          </a:xfrm>
          <a:prstGeom prst="rect">
            <a:avLst/>
          </a:prstGeom>
        </p:spPr>
      </p:pic>
    </p:spTree>
    <p:extLst>
      <p:ext uri="{BB962C8B-B14F-4D97-AF65-F5344CB8AC3E}">
        <p14:creationId xmlns:p14="http://schemas.microsoft.com/office/powerpoint/2010/main" val="1730034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5933663" y="-83976"/>
            <a:ext cx="5528217" cy="906346"/>
          </a:xfrm>
        </p:spPr>
        <p:txBody>
          <a:bodyPr/>
          <a:lstStyle/>
          <a:p>
            <a:r>
              <a:rPr lang="en-US" dirty="0"/>
              <a:t>THANK YOU</a:t>
            </a:r>
          </a:p>
        </p:txBody>
      </p:sp>
      <p:sp>
        <p:nvSpPr>
          <p:cNvPr id="3" name="Content Placeholder 2">
            <a:extLst>
              <a:ext uri="{FF2B5EF4-FFF2-40B4-BE49-F238E27FC236}">
                <a16:creationId xmlns:a16="http://schemas.microsoft.com/office/drawing/2014/main" id="{24AFFC60-19C3-4901-93F7-7AAF4C09F8C6}"/>
              </a:ext>
            </a:extLst>
          </p:cNvPr>
          <p:cNvSpPr>
            <a:spLocks noGrp="1"/>
          </p:cNvSpPr>
          <p:nvPr>
            <p:ph type="subTitle" idx="1"/>
          </p:nvPr>
        </p:nvSpPr>
        <p:spPr>
          <a:xfrm>
            <a:off x="6096000" y="1044466"/>
            <a:ext cx="5528217" cy="2029969"/>
          </a:xfrm>
        </p:spPr>
        <p:txBody>
          <a:bodyPr bIns="0">
            <a:noAutofit/>
          </a:bodyPr>
          <a:lstStyle/>
          <a:p>
            <a:pPr>
              <a:lnSpc>
                <a:spcPct val="100000"/>
              </a:lnSpc>
            </a:pPr>
            <a:r>
              <a:rPr lang="en-US" dirty="0"/>
              <a:t>Cathy Estella-Flashman, SHRM-CP</a:t>
            </a:r>
          </a:p>
          <a:p>
            <a:pPr>
              <a:lnSpc>
                <a:spcPct val="100000"/>
              </a:lnSpc>
            </a:pPr>
            <a:r>
              <a:rPr lang="en-US" dirty="0"/>
              <a:t>Benefits Manager | Human Resources</a:t>
            </a:r>
          </a:p>
          <a:p>
            <a:pPr>
              <a:lnSpc>
                <a:spcPct val="100000"/>
              </a:lnSpc>
            </a:pPr>
            <a:r>
              <a:rPr lang="en-US" dirty="0"/>
              <a:t>Phone: 914-606-8592</a:t>
            </a:r>
          </a:p>
          <a:p>
            <a:endParaRPr lang="en-US" dirty="0"/>
          </a:p>
          <a:p>
            <a:pPr>
              <a:lnSpc>
                <a:spcPct val="100000"/>
              </a:lnSpc>
            </a:pPr>
            <a:r>
              <a:rPr lang="en-US" dirty="0"/>
              <a:t>Rich Severi</a:t>
            </a:r>
          </a:p>
          <a:p>
            <a:pPr>
              <a:lnSpc>
                <a:spcPct val="100000"/>
              </a:lnSpc>
            </a:pPr>
            <a:r>
              <a:rPr lang="en-US" dirty="0"/>
              <a:t>Program Specialist- Benefits | Human Resources</a:t>
            </a:r>
          </a:p>
          <a:p>
            <a:pPr>
              <a:lnSpc>
                <a:spcPct val="100000"/>
              </a:lnSpc>
            </a:pPr>
            <a:r>
              <a:rPr lang="en-US" dirty="0"/>
              <a:t>Phone: 914-606-7818</a:t>
            </a:r>
          </a:p>
          <a:p>
            <a:pPr>
              <a:lnSpc>
                <a:spcPct val="100000"/>
              </a:lnSpc>
            </a:pPr>
            <a:endParaRPr lang="en-US" dirty="0"/>
          </a:p>
          <a:p>
            <a:pPr>
              <a:lnSpc>
                <a:spcPct val="100000"/>
              </a:lnSpc>
            </a:pPr>
            <a:r>
              <a:rPr lang="en-US" dirty="0"/>
              <a:t>75 Grasslands Road – Admin Bldg. B42</a:t>
            </a:r>
          </a:p>
          <a:p>
            <a:pPr>
              <a:lnSpc>
                <a:spcPct val="100000"/>
              </a:lnSpc>
            </a:pPr>
            <a:r>
              <a:rPr lang="en-US" dirty="0"/>
              <a:t>Valhalla, NY 10595</a:t>
            </a:r>
          </a:p>
          <a:p>
            <a:pPr>
              <a:lnSpc>
                <a:spcPct val="100000"/>
              </a:lnSpc>
            </a:pPr>
            <a:r>
              <a:rPr lang="en-US" dirty="0"/>
              <a:t>Fax:  914-606-7838</a:t>
            </a:r>
          </a:p>
          <a:p>
            <a:pPr>
              <a:lnSpc>
                <a:spcPct val="100000"/>
              </a:lnSpc>
            </a:pPr>
            <a:r>
              <a:rPr lang="en-US" dirty="0"/>
              <a:t>Email:  BenefitsInfo@sunywcc.edu </a:t>
            </a:r>
          </a:p>
          <a:p>
            <a:pPr algn="ctr">
              <a:lnSpc>
                <a:spcPct val="100000"/>
              </a:lnSpc>
            </a:pPr>
            <a:r>
              <a:rPr lang="en-US" dirty="0">
                <a:solidFill>
                  <a:schemeClr val="accent4"/>
                </a:solidFill>
                <a:hlinkClick r:id="rId3">
                  <a:extLst>
                    <a:ext uri="{A12FA001-AC4F-418D-AE19-62706E023703}">
                      <ahyp:hlinkClr xmlns:ahyp="http://schemas.microsoft.com/office/drawing/2018/hyperlinkcolor" val="tx"/>
                    </a:ext>
                  </a:extLst>
                </a:hlinkClick>
              </a:rPr>
              <a:t>https://www.sunywcc.edu/about/human-resources/retirees/</a:t>
            </a:r>
            <a:endParaRPr lang="en-US" dirty="0">
              <a:solidFill>
                <a:schemeClr val="accent4"/>
              </a:solidFill>
            </a:endParaRPr>
          </a:p>
        </p:txBody>
      </p:sp>
    </p:spTree>
    <p:extLst>
      <p:ext uri="{BB962C8B-B14F-4D97-AF65-F5344CB8AC3E}">
        <p14:creationId xmlns:p14="http://schemas.microsoft.com/office/powerpoint/2010/main" val="243649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4933950" y="429461"/>
            <a:ext cx="6343650" cy="2668463"/>
          </a:xfrm>
        </p:spPr>
        <p:txBody>
          <a:bodyPr>
            <a:normAutofit/>
          </a:bodyPr>
          <a:lstStyle/>
          <a:p>
            <a:r>
              <a:rPr lang="en-US" dirty="0"/>
              <a:t>Agenda</a:t>
            </a:r>
            <a:endParaRPr lang="en-ZA" dirty="0"/>
          </a:p>
        </p:txBody>
      </p:sp>
      <p:sp>
        <p:nvSpPr>
          <p:cNvPr id="3" name="Subtitle 2">
            <a:extLst>
              <a:ext uri="{FF2B5EF4-FFF2-40B4-BE49-F238E27FC236}">
                <a16:creationId xmlns:a16="http://schemas.microsoft.com/office/drawing/2014/main" id="{35E3EA69-4E0E-41BD-8095-A124225A2647}"/>
              </a:ext>
            </a:extLst>
          </p:cNvPr>
          <p:cNvSpPr>
            <a:spLocks noGrp="1"/>
          </p:cNvSpPr>
          <p:nvPr>
            <p:ph sz="half" idx="14"/>
          </p:nvPr>
        </p:nvSpPr>
        <p:spPr>
          <a:xfrm>
            <a:off x="4938713" y="3300413"/>
            <a:ext cx="6948487" cy="2668587"/>
          </a:xfrm>
        </p:spPr>
        <p:txBody>
          <a:bodyPr>
            <a:normAutofit fontScale="92500"/>
          </a:bodyPr>
          <a:lstStyle/>
          <a:p>
            <a:r>
              <a:rPr lang="en-US" dirty="0">
                <a:solidFill>
                  <a:schemeClr val="accent6"/>
                </a:solidFill>
              </a:rPr>
              <a:t>TIPS &amp; TAKEAWAYS</a:t>
            </a:r>
          </a:p>
          <a:p>
            <a:r>
              <a:rPr lang="en-US" dirty="0">
                <a:solidFill>
                  <a:schemeClr val="accent6"/>
                </a:solidFill>
              </a:rPr>
              <a:t>UMR ENROLLEES</a:t>
            </a:r>
          </a:p>
          <a:p>
            <a:r>
              <a:rPr lang="en-US" dirty="0">
                <a:solidFill>
                  <a:schemeClr val="accent6"/>
                </a:solidFill>
              </a:rPr>
              <a:t>NYSHIP ENROLLEES</a:t>
            </a:r>
          </a:p>
          <a:p>
            <a:r>
              <a:rPr lang="en-US" dirty="0">
                <a:solidFill>
                  <a:schemeClr val="accent6"/>
                </a:solidFill>
              </a:rPr>
              <a:t>PLAN RATES</a:t>
            </a:r>
          </a:p>
          <a:p>
            <a:r>
              <a:rPr lang="en-US" sz="2200" dirty="0">
                <a:solidFill>
                  <a:schemeClr val="accent6"/>
                </a:solidFill>
              </a:rPr>
              <a:t>HOW TO CHANGE YOUR HEALTH BENEFIT ELECTION</a:t>
            </a:r>
          </a:p>
        </p:txBody>
      </p:sp>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p:txBody>
          <a:bodyPr/>
          <a:lstStyle/>
          <a:p>
            <a:fld id="{B5CEABB6-07DC-46E8-9B57-56EC44A396E5}" type="slidenum">
              <a:rPr lang="en-US" smtClean="0"/>
              <a:pPr/>
              <a:t>2</a:t>
            </a:fld>
            <a:endParaRPr lang="en-US" dirty="0"/>
          </a:p>
        </p:txBody>
      </p:sp>
    </p:spTree>
    <p:extLst>
      <p:ext uri="{BB962C8B-B14F-4D97-AF65-F5344CB8AC3E}">
        <p14:creationId xmlns:p14="http://schemas.microsoft.com/office/powerpoint/2010/main" val="224349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15D45-556E-4731-9DC6-5F16F927428B}"/>
              </a:ext>
            </a:extLst>
          </p:cNvPr>
          <p:cNvSpPr>
            <a:spLocks noGrp="1"/>
          </p:cNvSpPr>
          <p:nvPr>
            <p:ph type="title"/>
          </p:nvPr>
        </p:nvSpPr>
        <p:spPr>
          <a:xfrm>
            <a:off x="3516752" y="281527"/>
            <a:ext cx="7889768" cy="718357"/>
          </a:xfrm>
        </p:spPr>
        <p:txBody>
          <a:bodyPr/>
          <a:lstStyle/>
          <a:p>
            <a:r>
              <a:rPr lang="en-US" dirty="0"/>
              <a:t>IMPORTANT</a:t>
            </a:r>
          </a:p>
        </p:txBody>
      </p:sp>
      <p:sp>
        <p:nvSpPr>
          <p:cNvPr id="3" name="Content Placeholder 2">
            <a:extLst>
              <a:ext uri="{FF2B5EF4-FFF2-40B4-BE49-F238E27FC236}">
                <a16:creationId xmlns:a16="http://schemas.microsoft.com/office/drawing/2014/main" id="{3CBCEAF8-22DC-4B74-8A2E-E4B394D84F9F}"/>
              </a:ext>
            </a:extLst>
          </p:cNvPr>
          <p:cNvSpPr>
            <a:spLocks noGrp="1"/>
          </p:cNvSpPr>
          <p:nvPr>
            <p:ph sz="half" idx="14"/>
          </p:nvPr>
        </p:nvSpPr>
        <p:spPr>
          <a:xfrm>
            <a:off x="3426781" y="852256"/>
            <a:ext cx="8229683" cy="6005744"/>
          </a:xfrm>
        </p:spPr>
        <p:txBody>
          <a:bodyPr>
            <a:normAutofit fontScale="55000" lnSpcReduction="20000"/>
          </a:bodyPr>
          <a:lstStyle/>
          <a:p>
            <a:pPr marL="0" indent="0">
              <a:buNone/>
            </a:pPr>
            <a:r>
              <a:rPr lang="en-US" sz="2200" b="1" u="sng" dirty="0"/>
              <a:t>For UMR Enrollees: </a:t>
            </a:r>
          </a:p>
          <a:p>
            <a:pPr marL="0" indent="0">
              <a:buNone/>
            </a:pPr>
            <a:r>
              <a:rPr lang="en-US" sz="2200" dirty="0"/>
              <a:t>Annual Open Enrollment is from </a:t>
            </a:r>
            <a:r>
              <a:rPr lang="en-US" sz="2200" i="1" dirty="0"/>
              <a:t>December 1, 2025 – December 31, 2025</a:t>
            </a:r>
            <a:r>
              <a:rPr lang="en-US" sz="2200" dirty="0"/>
              <a:t>.  This is a </a:t>
            </a:r>
            <a:r>
              <a:rPr lang="en-US" sz="2200" b="1" u="sng" dirty="0"/>
              <a:t>PASSIVE</a:t>
            </a:r>
            <a:r>
              <a:rPr lang="en-US" sz="2200" dirty="0"/>
              <a:t> enrollment for those UMR enrollees. Which means </a:t>
            </a:r>
            <a:r>
              <a:rPr lang="en-US" sz="2200" b="1" u="sng" dirty="0"/>
              <a:t>you do not have to submit any forms unless you are making a change </a:t>
            </a:r>
            <a:r>
              <a:rPr lang="en-US" sz="2200" dirty="0"/>
              <a:t>to your current plan elections.  If you do wish to make changes, i.e., switch plans, add/remove dependents, etc., such changes will be effective January 1, 2026. </a:t>
            </a:r>
          </a:p>
          <a:p>
            <a:pPr marL="0" indent="0">
              <a:buNone/>
            </a:pPr>
            <a:r>
              <a:rPr lang="en-US" sz="2200" b="1" u="sng" dirty="0"/>
              <a:t>For NYSHIP Enrollees:</a:t>
            </a:r>
          </a:p>
          <a:p>
            <a:pPr marL="0" indent="0">
              <a:buNone/>
            </a:pPr>
            <a:r>
              <a:rPr lang="en-US" sz="2200" dirty="0"/>
              <a:t>NYSHIP is having its Option Transfer Period (OTP) from </a:t>
            </a:r>
            <a:r>
              <a:rPr lang="en-US" sz="2200" i="1" dirty="0"/>
              <a:t>December 01 – December 31, 2025</a:t>
            </a:r>
            <a:r>
              <a:rPr lang="en-US" sz="2200" dirty="0"/>
              <a:t>. During the OTP, you may make the following changes:</a:t>
            </a:r>
          </a:p>
          <a:p>
            <a:pPr indent="0">
              <a:lnSpc>
                <a:spcPct val="120000"/>
              </a:lnSpc>
              <a:spcAft>
                <a:spcPts val="0"/>
              </a:spcAft>
            </a:pPr>
            <a:r>
              <a:rPr lang="en-US" sz="1800" b="0" i="0" u="none" strike="noStrike" baseline="0" dirty="0">
                <a:solidFill>
                  <a:srgbClr val="000000"/>
                </a:solidFill>
              </a:rPr>
              <a:t>Change your health plan. </a:t>
            </a:r>
          </a:p>
          <a:p>
            <a:pPr indent="0">
              <a:lnSpc>
                <a:spcPct val="120000"/>
              </a:lnSpc>
              <a:spcAft>
                <a:spcPts val="0"/>
              </a:spcAft>
            </a:pPr>
            <a:r>
              <a:rPr lang="en-US" sz="1800" b="0" i="0" u="none" strike="noStrike" baseline="0" dirty="0">
                <a:solidFill>
                  <a:srgbClr val="000000"/>
                </a:solidFill>
              </a:rPr>
              <a:t>Change from Family to Individual coverage (regardless of whether a qualifying event has affected your dependents’ eligibility). </a:t>
            </a:r>
          </a:p>
          <a:p>
            <a:pPr indent="0">
              <a:lnSpc>
                <a:spcPct val="120000"/>
              </a:lnSpc>
              <a:spcAft>
                <a:spcPts val="0"/>
              </a:spcAft>
            </a:pPr>
            <a:r>
              <a:rPr lang="en-US" sz="1800" b="0" i="0" u="none" strike="noStrike" baseline="0" dirty="0">
                <a:solidFill>
                  <a:srgbClr val="000000"/>
                </a:solidFill>
              </a:rPr>
              <a:t>Change from Individual to Family coverage (late enrollment provisions will apply) </a:t>
            </a:r>
          </a:p>
          <a:p>
            <a:pPr indent="0">
              <a:lnSpc>
                <a:spcPct val="120000"/>
              </a:lnSpc>
              <a:spcAft>
                <a:spcPts val="0"/>
              </a:spcAft>
            </a:pPr>
            <a:r>
              <a:rPr lang="en-US" sz="1800" b="0" i="0" u="none" strike="noStrike" baseline="0" dirty="0">
                <a:solidFill>
                  <a:srgbClr val="000000"/>
                </a:solidFill>
              </a:rPr>
              <a:t>Voluntarily cancel your coverage (regardless of whether a qualifying event has affected your eligibility) </a:t>
            </a:r>
          </a:p>
          <a:p>
            <a:pPr indent="0">
              <a:lnSpc>
                <a:spcPct val="120000"/>
              </a:lnSpc>
              <a:spcAft>
                <a:spcPts val="0"/>
              </a:spcAft>
            </a:pPr>
            <a:r>
              <a:rPr lang="en-US" sz="1800" b="0" i="0" u="none" strike="noStrike" baseline="0" dirty="0">
                <a:solidFill>
                  <a:srgbClr val="000000"/>
                </a:solidFill>
              </a:rPr>
              <a:t>Enroll in NYSHIP coverage (late enrollment provisions will apply) </a:t>
            </a:r>
          </a:p>
          <a:p>
            <a:pPr indent="0">
              <a:lnSpc>
                <a:spcPct val="120000"/>
              </a:lnSpc>
              <a:spcAft>
                <a:spcPts val="0"/>
              </a:spcAft>
              <a:buNone/>
            </a:pPr>
            <a:endParaRPr lang="en-US" sz="1800" b="0" i="0" u="none" strike="noStrike" baseline="0" dirty="0">
              <a:solidFill>
                <a:srgbClr val="000000"/>
              </a:solidFill>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Avenir Next LT Pro"/>
                <a:ea typeface="+mn-ea"/>
                <a:cs typeface="+mn-cs"/>
              </a:rPr>
              <a:t>If you do not want to make any changes to your health plan, </a:t>
            </a:r>
            <a:r>
              <a:rPr kumimoji="0" lang="en-US" sz="2200" b="1" i="0" u="none" strike="noStrike" kern="1200" cap="none" spc="0" normalizeH="0" baseline="0" noProof="0" dirty="0">
                <a:ln>
                  <a:noFill/>
                </a:ln>
                <a:solidFill>
                  <a:prstClr val="black"/>
                </a:solidFill>
                <a:effectLst/>
                <a:uLnTx/>
                <a:uFillTx/>
                <a:latin typeface="Avenir Next LT Pro"/>
                <a:ea typeface="+mn-ea"/>
                <a:cs typeface="+mn-cs"/>
              </a:rPr>
              <a:t>no action is required</a:t>
            </a:r>
            <a:r>
              <a:rPr kumimoji="0" lang="en-US" sz="2200" b="0" i="0" u="none" strike="noStrike" kern="1200" cap="none" spc="0" normalizeH="0" baseline="0" noProof="0" dirty="0">
                <a:ln>
                  <a:noFill/>
                </a:ln>
                <a:solidFill>
                  <a:prstClr val="black"/>
                </a:solidFill>
                <a:effectLst/>
                <a:uLnTx/>
                <a:uFillTx/>
                <a:latin typeface="Avenir Next LT Pro"/>
                <a:ea typeface="+mn-ea"/>
                <a:cs typeface="+mn-cs"/>
              </a:rPr>
              <a:t>. If you do want to make a change, there are two ways to submit your request: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Avenir Next LT Pro"/>
              <a:ea typeface="+mn-ea"/>
              <a:cs typeface="+mn-cs"/>
            </a:endParaRPr>
          </a:p>
          <a:p>
            <a:pPr indent="0">
              <a:lnSpc>
                <a:spcPct val="120000"/>
              </a:lnSpc>
              <a:spcAft>
                <a:spcPts val="0"/>
              </a:spcAft>
              <a:buNone/>
            </a:pPr>
            <a:r>
              <a:rPr lang="en-US" sz="2200" b="1" u="sng" dirty="0">
                <a:solidFill>
                  <a:srgbClr val="000000"/>
                </a:solidFill>
              </a:rPr>
              <a:t>Option 1:  </a:t>
            </a:r>
            <a:r>
              <a:rPr lang="en-US" dirty="0">
                <a:solidFill>
                  <a:srgbClr val="000000"/>
                </a:solidFill>
              </a:rPr>
              <a:t>Complete the Health Insurance Transaction Form (PS-404r) and submit it to Employee Benefits Division (EBD):</a:t>
            </a:r>
          </a:p>
          <a:p>
            <a:pPr lvl="2" indent="0">
              <a:lnSpc>
                <a:spcPct val="120000"/>
              </a:lnSpc>
              <a:spcAft>
                <a:spcPts val="0"/>
              </a:spcAft>
              <a:buNone/>
            </a:pPr>
            <a:r>
              <a:rPr lang="en-US" sz="2200" b="0" i="0" u="none" strike="noStrike" baseline="0" dirty="0">
                <a:solidFill>
                  <a:srgbClr val="000000"/>
                </a:solidFill>
              </a:rPr>
              <a:t>New York State Department of Civil Service </a:t>
            </a:r>
          </a:p>
          <a:p>
            <a:pPr lvl="2" indent="0">
              <a:lnSpc>
                <a:spcPct val="120000"/>
              </a:lnSpc>
              <a:spcAft>
                <a:spcPts val="0"/>
              </a:spcAft>
              <a:buNone/>
            </a:pPr>
            <a:r>
              <a:rPr lang="en-US" sz="2200" b="0" i="0" u="none" strike="noStrike" baseline="0" dirty="0">
                <a:solidFill>
                  <a:srgbClr val="000000"/>
                </a:solidFill>
              </a:rPr>
              <a:t>Employee Benefits Division  </a:t>
            </a:r>
          </a:p>
          <a:p>
            <a:pPr lvl="2" indent="0">
              <a:lnSpc>
                <a:spcPct val="120000"/>
              </a:lnSpc>
              <a:spcAft>
                <a:spcPts val="0"/>
              </a:spcAft>
              <a:buNone/>
            </a:pPr>
            <a:r>
              <a:rPr lang="en-US" sz="2200" b="0" i="0" u="none" strike="noStrike" baseline="0" dirty="0">
                <a:solidFill>
                  <a:srgbClr val="000000"/>
                </a:solidFill>
              </a:rPr>
              <a:t>Program Administration Unit </a:t>
            </a:r>
          </a:p>
          <a:p>
            <a:pPr lvl="2" indent="0">
              <a:lnSpc>
                <a:spcPct val="120000"/>
              </a:lnSpc>
              <a:spcAft>
                <a:spcPts val="0"/>
              </a:spcAft>
              <a:buNone/>
            </a:pPr>
            <a:r>
              <a:rPr lang="en-US" sz="2200" b="0" i="0" u="none" strike="noStrike" baseline="0" dirty="0">
                <a:solidFill>
                  <a:srgbClr val="000000"/>
                </a:solidFill>
              </a:rPr>
              <a:t>Albany, NY 12239 </a:t>
            </a:r>
          </a:p>
          <a:p>
            <a:pPr indent="0">
              <a:lnSpc>
                <a:spcPct val="120000"/>
              </a:lnSpc>
              <a:spcAft>
                <a:spcPts val="0"/>
              </a:spcAft>
              <a:buNone/>
            </a:pPr>
            <a:endParaRPr lang="en-US" sz="2200" b="0" i="0" u="none" strike="noStrike" baseline="0" dirty="0">
              <a:solidFill>
                <a:srgbClr val="000000"/>
              </a:solidFill>
            </a:endParaRPr>
          </a:p>
          <a:p>
            <a:pPr indent="0">
              <a:lnSpc>
                <a:spcPct val="120000"/>
              </a:lnSpc>
              <a:spcAft>
                <a:spcPts val="0"/>
              </a:spcAft>
              <a:buNone/>
            </a:pPr>
            <a:r>
              <a:rPr lang="en-US" sz="2200" b="1" i="0" u="sng" strike="noStrike" baseline="0" dirty="0">
                <a:solidFill>
                  <a:srgbClr val="000000"/>
                </a:solidFill>
              </a:rPr>
              <a:t>Option 2:  </a:t>
            </a:r>
            <a:r>
              <a:rPr lang="en-US" sz="2200" b="0" i="0" u="none" strike="noStrike" baseline="0" dirty="0" err="1">
                <a:solidFill>
                  <a:srgbClr val="000000"/>
                </a:solidFill>
              </a:rPr>
              <a:t>MyNYSHIP</a:t>
            </a:r>
            <a:r>
              <a:rPr lang="en-US" sz="2200" b="0" i="0" u="none" strike="noStrike" baseline="0" dirty="0">
                <a:solidFill>
                  <a:srgbClr val="000000"/>
                </a:solidFill>
              </a:rPr>
              <a:t> Online: </a:t>
            </a:r>
          </a:p>
          <a:p>
            <a:pPr indent="0">
              <a:lnSpc>
                <a:spcPct val="120000"/>
              </a:lnSpc>
              <a:spcAft>
                <a:spcPts val="0"/>
              </a:spcAft>
              <a:buNone/>
            </a:pPr>
            <a:r>
              <a:rPr lang="en-US" sz="2200" dirty="0" err="1"/>
              <a:t>MyNYSHIP</a:t>
            </a:r>
            <a:r>
              <a:rPr lang="en-US" sz="2200" dirty="0"/>
              <a:t> is a new secure website where retirees can get online access to their own health insurance record.</a:t>
            </a:r>
          </a:p>
          <a:p>
            <a:pPr marL="0" indent="0">
              <a:buNone/>
            </a:pPr>
            <a:endParaRPr lang="en-US" sz="2200" dirty="0"/>
          </a:p>
          <a:p>
            <a:pPr marL="0" indent="0">
              <a:buNone/>
            </a:pPr>
            <a:endParaRPr lang="en-US" sz="2200" dirty="0"/>
          </a:p>
        </p:txBody>
      </p:sp>
      <p:sp>
        <p:nvSpPr>
          <p:cNvPr id="5" name="Slide Number Placeholder 4">
            <a:extLst>
              <a:ext uri="{FF2B5EF4-FFF2-40B4-BE49-F238E27FC236}">
                <a16:creationId xmlns:a16="http://schemas.microsoft.com/office/drawing/2014/main" id="{07422A12-7042-4888-A9CC-2B0E2F910714}"/>
              </a:ext>
            </a:extLst>
          </p:cNvPr>
          <p:cNvSpPr>
            <a:spLocks noGrp="1"/>
          </p:cNvSpPr>
          <p:nvPr>
            <p:ph type="sldNum" sz="quarter" idx="12"/>
          </p:nvPr>
        </p:nvSpPr>
        <p:spPr/>
        <p:txBody>
          <a:bodyPr/>
          <a:lstStyle/>
          <a:p>
            <a:fld id="{B5CEABB6-07DC-46E8-9B57-56EC44A396E5}" type="slidenum">
              <a:rPr lang="en-US" smtClean="0"/>
              <a:pPr/>
              <a:t>3</a:t>
            </a:fld>
            <a:endParaRPr lang="en-US" dirty="0"/>
          </a:p>
        </p:txBody>
      </p:sp>
    </p:spTree>
    <p:extLst>
      <p:ext uri="{BB962C8B-B14F-4D97-AF65-F5344CB8AC3E}">
        <p14:creationId xmlns:p14="http://schemas.microsoft.com/office/powerpoint/2010/main" val="3238795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E782-E5C2-41D5-92C8-4D2FA8956F2A}"/>
              </a:ext>
            </a:extLst>
          </p:cNvPr>
          <p:cNvSpPr>
            <a:spLocks noGrp="1"/>
          </p:cNvSpPr>
          <p:nvPr>
            <p:ph type="title"/>
          </p:nvPr>
        </p:nvSpPr>
        <p:spPr/>
        <p:txBody>
          <a:bodyPr/>
          <a:lstStyle/>
          <a:p>
            <a:r>
              <a:rPr lang="en-US" dirty="0"/>
              <a:t>OPEN ENROLLMENT FAST FACTS</a:t>
            </a:r>
          </a:p>
        </p:txBody>
      </p:sp>
      <p:sp>
        <p:nvSpPr>
          <p:cNvPr id="4" name="Slide Number Placeholder 3">
            <a:extLst>
              <a:ext uri="{FF2B5EF4-FFF2-40B4-BE49-F238E27FC236}">
                <a16:creationId xmlns:a16="http://schemas.microsoft.com/office/drawing/2014/main" id="{6C4DD910-18B0-4F64-A42C-075724A483CA}"/>
              </a:ext>
            </a:extLst>
          </p:cNvPr>
          <p:cNvSpPr>
            <a:spLocks noGrp="1"/>
          </p:cNvSpPr>
          <p:nvPr>
            <p:ph type="sldNum" sz="quarter" idx="12"/>
          </p:nvPr>
        </p:nvSpPr>
        <p:spPr/>
        <p:txBody>
          <a:bodyPr/>
          <a:lstStyle/>
          <a:p>
            <a:fld id="{B5CEABB6-07DC-46E8-9B57-56EC44A396E5}" type="slidenum">
              <a:rPr lang="en-US" smtClean="0"/>
              <a:pPr/>
              <a:t>4</a:t>
            </a:fld>
            <a:endParaRPr lang="en-US" dirty="0"/>
          </a:p>
        </p:txBody>
      </p:sp>
      <p:grpSp>
        <p:nvGrpSpPr>
          <p:cNvPr id="5" name="object 4">
            <a:extLst>
              <a:ext uri="{FF2B5EF4-FFF2-40B4-BE49-F238E27FC236}">
                <a16:creationId xmlns:a16="http://schemas.microsoft.com/office/drawing/2014/main" id="{A8211E4F-138C-4EDA-B603-BF14144E49EF}"/>
              </a:ext>
            </a:extLst>
          </p:cNvPr>
          <p:cNvGrpSpPr/>
          <p:nvPr/>
        </p:nvGrpSpPr>
        <p:grpSpPr>
          <a:xfrm>
            <a:off x="893890" y="2028444"/>
            <a:ext cx="10031730" cy="4542155"/>
            <a:chOff x="868425" y="1810259"/>
            <a:chExt cx="10031730" cy="4542155"/>
          </a:xfrm>
        </p:grpSpPr>
        <p:sp>
          <p:nvSpPr>
            <p:cNvPr id="6" name="object 5">
              <a:extLst>
                <a:ext uri="{FF2B5EF4-FFF2-40B4-BE49-F238E27FC236}">
                  <a16:creationId xmlns:a16="http://schemas.microsoft.com/office/drawing/2014/main" id="{B3DC79CB-0AA2-423D-83F9-0E46B84041C1}"/>
                </a:ext>
              </a:extLst>
            </p:cNvPr>
            <p:cNvSpPr/>
            <p:nvPr/>
          </p:nvSpPr>
          <p:spPr>
            <a:xfrm>
              <a:off x="874775" y="1816609"/>
              <a:ext cx="8521065" cy="1361440"/>
            </a:xfrm>
            <a:custGeom>
              <a:avLst/>
              <a:gdLst/>
              <a:ahLst/>
              <a:cxnLst/>
              <a:rect l="l" t="t" r="r" b="b"/>
              <a:pathLst>
                <a:path w="8521065" h="1361439">
                  <a:moveTo>
                    <a:pt x="8384590" y="0"/>
                  </a:moveTo>
                  <a:lnTo>
                    <a:pt x="136093" y="0"/>
                  </a:lnTo>
                  <a:lnTo>
                    <a:pt x="93078" y="6938"/>
                  </a:lnTo>
                  <a:lnTo>
                    <a:pt x="55719" y="26259"/>
                  </a:lnTo>
                  <a:lnTo>
                    <a:pt x="26259" y="55719"/>
                  </a:lnTo>
                  <a:lnTo>
                    <a:pt x="6938" y="93078"/>
                  </a:lnTo>
                  <a:lnTo>
                    <a:pt x="0" y="136093"/>
                  </a:lnTo>
                  <a:lnTo>
                    <a:pt x="0" y="1224838"/>
                  </a:lnTo>
                  <a:lnTo>
                    <a:pt x="6938" y="1267853"/>
                  </a:lnTo>
                  <a:lnTo>
                    <a:pt x="26259" y="1305212"/>
                  </a:lnTo>
                  <a:lnTo>
                    <a:pt x="55719" y="1334672"/>
                  </a:lnTo>
                  <a:lnTo>
                    <a:pt x="93078" y="1353993"/>
                  </a:lnTo>
                  <a:lnTo>
                    <a:pt x="136093" y="1360932"/>
                  </a:lnTo>
                  <a:lnTo>
                    <a:pt x="8384590" y="1360932"/>
                  </a:lnTo>
                  <a:lnTo>
                    <a:pt x="8427605" y="1353993"/>
                  </a:lnTo>
                  <a:lnTo>
                    <a:pt x="8464964" y="1334672"/>
                  </a:lnTo>
                  <a:lnTo>
                    <a:pt x="8494424" y="1305212"/>
                  </a:lnTo>
                  <a:lnTo>
                    <a:pt x="8513745" y="1267853"/>
                  </a:lnTo>
                  <a:lnTo>
                    <a:pt x="8520684" y="1224838"/>
                  </a:lnTo>
                  <a:lnTo>
                    <a:pt x="8520684" y="136093"/>
                  </a:lnTo>
                  <a:lnTo>
                    <a:pt x="8513745" y="93078"/>
                  </a:lnTo>
                  <a:lnTo>
                    <a:pt x="8494424" y="55719"/>
                  </a:lnTo>
                  <a:lnTo>
                    <a:pt x="8464964" y="26259"/>
                  </a:lnTo>
                  <a:lnTo>
                    <a:pt x="8427605" y="6938"/>
                  </a:lnTo>
                  <a:lnTo>
                    <a:pt x="8384590" y="0"/>
                  </a:lnTo>
                  <a:close/>
                </a:path>
              </a:pathLst>
            </a:custGeom>
            <a:solidFill>
              <a:schemeClr val="accent5"/>
            </a:solidFill>
            <a:ln>
              <a:solidFill>
                <a:schemeClr val="accent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 name="object 6">
              <a:extLst>
                <a:ext uri="{FF2B5EF4-FFF2-40B4-BE49-F238E27FC236}">
                  <a16:creationId xmlns:a16="http://schemas.microsoft.com/office/drawing/2014/main" id="{4A87B486-57C7-4B15-9029-BF957CC45DED}"/>
                </a:ext>
              </a:extLst>
            </p:cNvPr>
            <p:cNvSpPr/>
            <p:nvPr/>
          </p:nvSpPr>
          <p:spPr>
            <a:xfrm>
              <a:off x="874775" y="1816609"/>
              <a:ext cx="8521065" cy="1361440"/>
            </a:xfrm>
            <a:custGeom>
              <a:avLst/>
              <a:gdLst/>
              <a:ahLst/>
              <a:cxnLst/>
              <a:rect l="l" t="t" r="r" b="b"/>
              <a:pathLst>
                <a:path w="8521065" h="1361439">
                  <a:moveTo>
                    <a:pt x="0" y="136093"/>
                  </a:moveTo>
                  <a:lnTo>
                    <a:pt x="6938" y="93078"/>
                  </a:lnTo>
                  <a:lnTo>
                    <a:pt x="26259" y="55719"/>
                  </a:lnTo>
                  <a:lnTo>
                    <a:pt x="55719" y="26259"/>
                  </a:lnTo>
                  <a:lnTo>
                    <a:pt x="93078" y="6938"/>
                  </a:lnTo>
                  <a:lnTo>
                    <a:pt x="136093" y="0"/>
                  </a:lnTo>
                  <a:lnTo>
                    <a:pt x="8384590" y="0"/>
                  </a:lnTo>
                  <a:lnTo>
                    <a:pt x="8427605" y="6938"/>
                  </a:lnTo>
                  <a:lnTo>
                    <a:pt x="8464964" y="26259"/>
                  </a:lnTo>
                  <a:lnTo>
                    <a:pt x="8494424" y="55719"/>
                  </a:lnTo>
                  <a:lnTo>
                    <a:pt x="8513745" y="93078"/>
                  </a:lnTo>
                  <a:lnTo>
                    <a:pt x="8520684" y="136093"/>
                  </a:lnTo>
                  <a:lnTo>
                    <a:pt x="8520684" y="1224838"/>
                  </a:lnTo>
                  <a:lnTo>
                    <a:pt x="8513745" y="1267853"/>
                  </a:lnTo>
                  <a:lnTo>
                    <a:pt x="8494424" y="1305212"/>
                  </a:lnTo>
                  <a:lnTo>
                    <a:pt x="8464964" y="1334672"/>
                  </a:lnTo>
                  <a:lnTo>
                    <a:pt x="8427605" y="1353993"/>
                  </a:lnTo>
                  <a:lnTo>
                    <a:pt x="8384590" y="1360932"/>
                  </a:lnTo>
                  <a:lnTo>
                    <a:pt x="136093" y="1360932"/>
                  </a:lnTo>
                  <a:lnTo>
                    <a:pt x="93078" y="1353993"/>
                  </a:lnTo>
                  <a:lnTo>
                    <a:pt x="55719" y="1334672"/>
                  </a:lnTo>
                  <a:lnTo>
                    <a:pt x="26259" y="1305212"/>
                  </a:lnTo>
                  <a:lnTo>
                    <a:pt x="6938" y="1267853"/>
                  </a:lnTo>
                  <a:lnTo>
                    <a:pt x="0" y="1224838"/>
                  </a:lnTo>
                  <a:lnTo>
                    <a:pt x="0" y="136093"/>
                  </a:lnTo>
                  <a:close/>
                </a:path>
              </a:pathLst>
            </a:custGeom>
            <a:ln w="12192">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7">
              <a:extLst>
                <a:ext uri="{FF2B5EF4-FFF2-40B4-BE49-F238E27FC236}">
                  <a16:creationId xmlns:a16="http://schemas.microsoft.com/office/drawing/2014/main" id="{EDB50592-3B58-4670-9C9C-7D4385A38F5B}"/>
                </a:ext>
              </a:extLst>
            </p:cNvPr>
            <p:cNvSpPr/>
            <p:nvPr/>
          </p:nvSpPr>
          <p:spPr>
            <a:xfrm>
              <a:off x="1626107" y="3404617"/>
              <a:ext cx="8522335" cy="1359535"/>
            </a:xfrm>
            <a:custGeom>
              <a:avLst/>
              <a:gdLst/>
              <a:ahLst/>
              <a:cxnLst/>
              <a:rect l="l" t="t" r="r" b="b"/>
              <a:pathLst>
                <a:path w="8522335" h="1359535">
                  <a:moveTo>
                    <a:pt x="8386267" y="0"/>
                  </a:moveTo>
                  <a:lnTo>
                    <a:pt x="135940" y="0"/>
                  </a:lnTo>
                  <a:lnTo>
                    <a:pt x="92971" y="6929"/>
                  </a:lnTo>
                  <a:lnTo>
                    <a:pt x="55654" y="26227"/>
                  </a:lnTo>
                  <a:lnTo>
                    <a:pt x="26227" y="55654"/>
                  </a:lnTo>
                  <a:lnTo>
                    <a:pt x="6929" y="92971"/>
                  </a:lnTo>
                  <a:lnTo>
                    <a:pt x="0" y="135940"/>
                  </a:lnTo>
                  <a:lnTo>
                    <a:pt x="0" y="1223467"/>
                  </a:lnTo>
                  <a:lnTo>
                    <a:pt x="6929" y="1266436"/>
                  </a:lnTo>
                  <a:lnTo>
                    <a:pt x="26227" y="1303753"/>
                  </a:lnTo>
                  <a:lnTo>
                    <a:pt x="55654" y="1333180"/>
                  </a:lnTo>
                  <a:lnTo>
                    <a:pt x="92971" y="1352478"/>
                  </a:lnTo>
                  <a:lnTo>
                    <a:pt x="135940" y="1359408"/>
                  </a:lnTo>
                  <a:lnTo>
                    <a:pt x="8386267" y="1359408"/>
                  </a:lnTo>
                  <a:lnTo>
                    <a:pt x="8429236" y="1352478"/>
                  </a:lnTo>
                  <a:lnTo>
                    <a:pt x="8466553" y="1333180"/>
                  </a:lnTo>
                  <a:lnTo>
                    <a:pt x="8495980" y="1303753"/>
                  </a:lnTo>
                  <a:lnTo>
                    <a:pt x="8515278" y="1266436"/>
                  </a:lnTo>
                  <a:lnTo>
                    <a:pt x="8522208" y="1223467"/>
                  </a:lnTo>
                  <a:lnTo>
                    <a:pt x="8522208" y="135940"/>
                  </a:lnTo>
                  <a:lnTo>
                    <a:pt x="8515278" y="92971"/>
                  </a:lnTo>
                  <a:lnTo>
                    <a:pt x="8495980" y="55654"/>
                  </a:lnTo>
                  <a:lnTo>
                    <a:pt x="8466553" y="26227"/>
                  </a:lnTo>
                  <a:lnTo>
                    <a:pt x="8429236" y="6929"/>
                  </a:lnTo>
                  <a:lnTo>
                    <a:pt x="8386267" y="0"/>
                  </a:lnTo>
                  <a:close/>
                </a:path>
              </a:pathLst>
            </a:custGeom>
            <a:solidFill>
              <a:schemeClr val="bg1"/>
            </a:solidFill>
            <a:ln>
              <a:solidFill>
                <a:schemeClr val="accent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8">
              <a:extLst>
                <a:ext uri="{FF2B5EF4-FFF2-40B4-BE49-F238E27FC236}">
                  <a16:creationId xmlns:a16="http://schemas.microsoft.com/office/drawing/2014/main" id="{80C38FEF-94FE-4F94-8695-215431777D34}"/>
                </a:ext>
              </a:extLst>
            </p:cNvPr>
            <p:cNvSpPr/>
            <p:nvPr/>
          </p:nvSpPr>
          <p:spPr>
            <a:xfrm>
              <a:off x="2378963" y="4991102"/>
              <a:ext cx="8521065" cy="1361440"/>
            </a:xfrm>
            <a:custGeom>
              <a:avLst/>
              <a:gdLst/>
              <a:ahLst/>
              <a:cxnLst/>
              <a:rect l="l" t="t" r="r" b="b"/>
              <a:pathLst>
                <a:path w="8521065" h="1361439">
                  <a:moveTo>
                    <a:pt x="8384590" y="0"/>
                  </a:moveTo>
                  <a:lnTo>
                    <a:pt x="136093" y="0"/>
                  </a:lnTo>
                  <a:lnTo>
                    <a:pt x="93078" y="6938"/>
                  </a:lnTo>
                  <a:lnTo>
                    <a:pt x="55719" y="26259"/>
                  </a:lnTo>
                  <a:lnTo>
                    <a:pt x="26259" y="55719"/>
                  </a:lnTo>
                  <a:lnTo>
                    <a:pt x="6938" y="93078"/>
                  </a:lnTo>
                  <a:lnTo>
                    <a:pt x="0" y="136093"/>
                  </a:lnTo>
                  <a:lnTo>
                    <a:pt x="0" y="1224838"/>
                  </a:lnTo>
                  <a:lnTo>
                    <a:pt x="6938" y="1267853"/>
                  </a:lnTo>
                  <a:lnTo>
                    <a:pt x="26259" y="1305212"/>
                  </a:lnTo>
                  <a:lnTo>
                    <a:pt x="55719" y="1334672"/>
                  </a:lnTo>
                  <a:lnTo>
                    <a:pt x="93078" y="1353993"/>
                  </a:lnTo>
                  <a:lnTo>
                    <a:pt x="136093" y="1360932"/>
                  </a:lnTo>
                  <a:lnTo>
                    <a:pt x="8384590" y="1360932"/>
                  </a:lnTo>
                  <a:lnTo>
                    <a:pt x="8427605" y="1353993"/>
                  </a:lnTo>
                  <a:lnTo>
                    <a:pt x="8464964" y="1334672"/>
                  </a:lnTo>
                  <a:lnTo>
                    <a:pt x="8494424" y="1305212"/>
                  </a:lnTo>
                  <a:lnTo>
                    <a:pt x="8513745" y="1267853"/>
                  </a:lnTo>
                  <a:lnTo>
                    <a:pt x="8520684" y="1224838"/>
                  </a:lnTo>
                  <a:lnTo>
                    <a:pt x="8520684" y="136093"/>
                  </a:lnTo>
                  <a:lnTo>
                    <a:pt x="8513745" y="93078"/>
                  </a:lnTo>
                  <a:lnTo>
                    <a:pt x="8494424" y="55719"/>
                  </a:lnTo>
                  <a:lnTo>
                    <a:pt x="8464964" y="26259"/>
                  </a:lnTo>
                  <a:lnTo>
                    <a:pt x="8427605" y="6938"/>
                  </a:lnTo>
                  <a:lnTo>
                    <a:pt x="8384590" y="0"/>
                  </a:lnTo>
                  <a:close/>
                </a:path>
              </a:pathLst>
            </a:custGeom>
            <a:solidFill>
              <a:schemeClr val="accent3"/>
            </a:solidFill>
            <a:ln>
              <a:solidFill>
                <a:schemeClr val="accent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0" name="object 10">
            <a:extLst>
              <a:ext uri="{FF2B5EF4-FFF2-40B4-BE49-F238E27FC236}">
                <a16:creationId xmlns:a16="http://schemas.microsoft.com/office/drawing/2014/main" id="{D4E27718-2298-4CB9-93D4-E08A01F6B9D2}"/>
              </a:ext>
            </a:extLst>
          </p:cNvPr>
          <p:cNvGrpSpPr/>
          <p:nvPr/>
        </p:nvGrpSpPr>
        <p:grpSpPr>
          <a:xfrm>
            <a:off x="8505443" y="2842260"/>
            <a:ext cx="1649095" cy="2475230"/>
            <a:chOff x="8505443" y="2842260"/>
            <a:chExt cx="1649095" cy="2475230"/>
          </a:xfrm>
          <a:solidFill>
            <a:schemeClr val="accent6"/>
          </a:solidFill>
        </p:grpSpPr>
        <p:sp>
          <p:nvSpPr>
            <p:cNvPr id="11" name="object 11">
              <a:extLst>
                <a:ext uri="{FF2B5EF4-FFF2-40B4-BE49-F238E27FC236}">
                  <a16:creationId xmlns:a16="http://schemas.microsoft.com/office/drawing/2014/main" id="{A5819741-B349-4BC5-80A7-3B4197FD1F9C}"/>
                </a:ext>
              </a:extLst>
            </p:cNvPr>
            <p:cNvSpPr/>
            <p:nvPr/>
          </p:nvSpPr>
          <p:spPr>
            <a:xfrm>
              <a:off x="8511539" y="2848356"/>
              <a:ext cx="883919" cy="883919"/>
            </a:xfrm>
            <a:custGeom>
              <a:avLst/>
              <a:gdLst/>
              <a:ahLst/>
              <a:cxnLst/>
              <a:rect l="l" t="t" r="r" b="b"/>
              <a:pathLst>
                <a:path w="883920" h="883920">
                  <a:moveTo>
                    <a:pt x="685038" y="0"/>
                  </a:moveTo>
                  <a:lnTo>
                    <a:pt x="198882" y="0"/>
                  </a:lnTo>
                  <a:lnTo>
                    <a:pt x="198882" y="486156"/>
                  </a:lnTo>
                  <a:lnTo>
                    <a:pt x="0" y="486156"/>
                  </a:lnTo>
                  <a:lnTo>
                    <a:pt x="441959" y="883920"/>
                  </a:lnTo>
                  <a:lnTo>
                    <a:pt x="883919" y="486156"/>
                  </a:lnTo>
                  <a:lnTo>
                    <a:pt x="685038" y="486156"/>
                  </a:lnTo>
                  <a:lnTo>
                    <a:pt x="685038" y="0"/>
                  </a:lnTo>
                  <a:close/>
                </a:path>
              </a:pathLst>
            </a:custGeom>
            <a:grpFill/>
            <a:ln>
              <a:solidFill>
                <a:schemeClr val="accent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a:extLst>
                <a:ext uri="{FF2B5EF4-FFF2-40B4-BE49-F238E27FC236}">
                  <a16:creationId xmlns:a16="http://schemas.microsoft.com/office/drawing/2014/main" id="{3E12201C-BE65-4FAC-8EC4-2A5AFF324506}"/>
                </a:ext>
              </a:extLst>
            </p:cNvPr>
            <p:cNvSpPr/>
            <p:nvPr/>
          </p:nvSpPr>
          <p:spPr>
            <a:xfrm>
              <a:off x="8511539" y="2848356"/>
              <a:ext cx="883919" cy="883919"/>
            </a:xfrm>
            <a:custGeom>
              <a:avLst/>
              <a:gdLst/>
              <a:ahLst/>
              <a:cxnLst/>
              <a:rect l="l" t="t" r="r" b="b"/>
              <a:pathLst>
                <a:path w="883920" h="883920">
                  <a:moveTo>
                    <a:pt x="0" y="486156"/>
                  </a:moveTo>
                  <a:lnTo>
                    <a:pt x="198882" y="486156"/>
                  </a:lnTo>
                  <a:lnTo>
                    <a:pt x="198882" y="0"/>
                  </a:lnTo>
                  <a:lnTo>
                    <a:pt x="685038" y="0"/>
                  </a:lnTo>
                  <a:lnTo>
                    <a:pt x="685038" y="486156"/>
                  </a:lnTo>
                  <a:lnTo>
                    <a:pt x="883919" y="486156"/>
                  </a:lnTo>
                  <a:lnTo>
                    <a:pt x="441959" y="883920"/>
                  </a:lnTo>
                  <a:lnTo>
                    <a:pt x="0" y="486156"/>
                  </a:lnTo>
                  <a:close/>
                </a:path>
              </a:pathLst>
            </a:custGeom>
            <a:grpFill/>
            <a:ln w="12192">
              <a:solidFill>
                <a:schemeClr val="accent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a:extLst>
                <a:ext uri="{FF2B5EF4-FFF2-40B4-BE49-F238E27FC236}">
                  <a16:creationId xmlns:a16="http://schemas.microsoft.com/office/drawing/2014/main" id="{F15A309F-4419-4294-B08A-0A410B6EBFE8}"/>
                </a:ext>
              </a:extLst>
            </p:cNvPr>
            <p:cNvSpPr/>
            <p:nvPr/>
          </p:nvSpPr>
          <p:spPr>
            <a:xfrm>
              <a:off x="9262871" y="4427220"/>
              <a:ext cx="885825" cy="883919"/>
            </a:xfrm>
            <a:custGeom>
              <a:avLst/>
              <a:gdLst/>
              <a:ahLst/>
              <a:cxnLst/>
              <a:rect l="l" t="t" r="r" b="b"/>
              <a:pathLst>
                <a:path w="885825" h="883920">
                  <a:moveTo>
                    <a:pt x="686219" y="0"/>
                  </a:moveTo>
                  <a:lnTo>
                    <a:pt x="199224" y="0"/>
                  </a:lnTo>
                  <a:lnTo>
                    <a:pt x="199224" y="486155"/>
                  </a:lnTo>
                  <a:lnTo>
                    <a:pt x="0" y="486155"/>
                  </a:lnTo>
                  <a:lnTo>
                    <a:pt x="442722" y="883919"/>
                  </a:lnTo>
                  <a:lnTo>
                    <a:pt x="885444" y="486155"/>
                  </a:lnTo>
                  <a:lnTo>
                    <a:pt x="686219" y="486155"/>
                  </a:lnTo>
                  <a:lnTo>
                    <a:pt x="686219" y="0"/>
                  </a:lnTo>
                  <a:close/>
                </a:path>
              </a:pathLst>
            </a:custGeom>
            <a:grpFill/>
            <a:ln>
              <a:solidFill>
                <a:schemeClr val="accent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a:extLst>
                <a:ext uri="{FF2B5EF4-FFF2-40B4-BE49-F238E27FC236}">
                  <a16:creationId xmlns:a16="http://schemas.microsoft.com/office/drawing/2014/main" id="{D365AB26-CF3D-460A-9AFC-854513B77CBA}"/>
                </a:ext>
              </a:extLst>
            </p:cNvPr>
            <p:cNvSpPr/>
            <p:nvPr/>
          </p:nvSpPr>
          <p:spPr>
            <a:xfrm>
              <a:off x="9262871" y="4427220"/>
              <a:ext cx="885825" cy="883919"/>
            </a:xfrm>
            <a:custGeom>
              <a:avLst/>
              <a:gdLst/>
              <a:ahLst/>
              <a:cxnLst/>
              <a:rect l="l" t="t" r="r" b="b"/>
              <a:pathLst>
                <a:path w="885825" h="883920">
                  <a:moveTo>
                    <a:pt x="0" y="486155"/>
                  </a:moveTo>
                  <a:lnTo>
                    <a:pt x="199224" y="486155"/>
                  </a:lnTo>
                  <a:lnTo>
                    <a:pt x="199224" y="0"/>
                  </a:lnTo>
                  <a:lnTo>
                    <a:pt x="686219" y="0"/>
                  </a:lnTo>
                  <a:lnTo>
                    <a:pt x="686219" y="486155"/>
                  </a:lnTo>
                  <a:lnTo>
                    <a:pt x="885444" y="486155"/>
                  </a:lnTo>
                  <a:lnTo>
                    <a:pt x="442722" y="883919"/>
                  </a:lnTo>
                  <a:lnTo>
                    <a:pt x="0" y="486155"/>
                  </a:lnTo>
                  <a:close/>
                </a:path>
              </a:pathLst>
            </a:custGeom>
            <a:grpFill/>
            <a:ln w="12192">
              <a:solidFill>
                <a:schemeClr val="accent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6" name="TextBox 15">
            <a:extLst>
              <a:ext uri="{FF2B5EF4-FFF2-40B4-BE49-F238E27FC236}">
                <a16:creationId xmlns:a16="http://schemas.microsoft.com/office/drawing/2014/main" id="{589DC04F-B1F2-453C-8D57-4B6E2EED3B76}"/>
              </a:ext>
            </a:extLst>
          </p:cNvPr>
          <p:cNvSpPr txBox="1"/>
          <p:nvPr/>
        </p:nvSpPr>
        <p:spPr>
          <a:xfrm>
            <a:off x="1075888" y="2202025"/>
            <a:ext cx="7027877" cy="830997"/>
          </a:xfrm>
          <a:prstGeom prst="rect">
            <a:avLst/>
          </a:prstGeom>
          <a:noFill/>
        </p:spPr>
        <p:txBody>
          <a:bodyPr wrap="square">
            <a:spAutoFit/>
          </a:bodyPr>
          <a:lstStyle/>
          <a:p>
            <a:r>
              <a:rPr lang="en-US" sz="2400" dirty="0">
                <a:solidFill>
                  <a:schemeClr val="tx2"/>
                </a:solidFill>
              </a:rPr>
              <a:t>Online Access To Enroll / Make changes via our online system </a:t>
            </a:r>
            <a:r>
              <a:rPr lang="en-US" sz="2400" dirty="0">
                <a:solidFill>
                  <a:schemeClr val="accent4"/>
                </a:solidFill>
                <a:hlinkClick r:id="rId2">
                  <a:extLst>
                    <a:ext uri="{A12FA001-AC4F-418D-AE19-62706E023703}">
                      <ahyp:hlinkClr xmlns:ahyp="http://schemas.microsoft.com/office/drawing/2018/hyperlinkcolor" val="tx"/>
                    </a:ext>
                  </a:extLst>
                </a:hlinkClick>
              </a:rPr>
              <a:t>HR Benefits (sunywcc.edu)</a:t>
            </a:r>
            <a:r>
              <a:rPr lang="en-US" sz="2400" dirty="0">
                <a:solidFill>
                  <a:schemeClr val="tx2"/>
                </a:solidFill>
              </a:rPr>
              <a:t> </a:t>
            </a:r>
          </a:p>
        </p:txBody>
      </p:sp>
      <p:sp>
        <p:nvSpPr>
          <p:cNvPr id="18" name="TextBox 17">
            <a:extLst>
              <a:ext uri="{FF2B5EF4-FFF2-40B4-BE49-F238E27FC236}">
                <a16:creationId xmlns:a16="http://schemas.microsoft.com/office/drawing/2014/main" id="{9D41F6F9-3E75-4E84-AE2E-ACB58D97FC88}"/>
              </a:ext>
            </a:extLst>
          </p:cNvPr>
          <p:cNvSpPr txBox="1"/>
          <p:nvPr/>
        </p:nvSpPr>
        <p:spPr>
          <a:xfrm>
            <a:off x="1914788" y="3787818"/>
            <a:ext cx="6094602" cy="830997"/>
          </a:xfrm>
          <a:prstGeom prst="rect">
            <a:avLst/>
          </a:prstGeom>
          <a:noFill/>
        </p:spPr>
        <p:txBody>
          <a:bodyPr wrap="square">
            <a:spAutoFit/>
          </a:bodyPr>
          <a:lstStyle/>
          <a:p>
            <a:r>
              <a:rPr lang="en-US" sz="2400" dirty="0">
                <a:solidFill>
                  <a:schemeClr val="accent1"/>
                </a:solidFill>
              </a:rPr>
              <a:t>Open Enrollment Deadline for ALL Plans is December 31, 2025, 11:59 pm</a:t>
            </a:r>
          </a:p>
        </p:txBody>
      </p:sp>
      <p:sp>
        <p:nvSpPr>
          <p:cNvPr id="20" name="TextBox 19">
            <a:extLst>
              <a:ext uri="{FF2B5EF4-FFF2-40B4-BE49-F238E27FC236}">
                <a16:creationId xmlns:a16="http://schemas.microsoft.com/office/drawing/2014/main" id="{B1D110BC-1F2E-4490-9D44-7CCCCBE1A0D0}"/>
              </a:ext>
            </a:extLst>
          </p:cNvPr>
          <p:cNvSpPr txBox="1"/>
          <p:nvPr/>
        </p:nvSpPr>
        <p:spPr>
          <a:xfrm>
            <a:off x="2858896" y="5526112"/>
            <a:ext cx="6094602" cy="461665"/>
          </a:xfrm>
          <a:prstGeom prst="rect">
            <a:avLst/>
          </a:prstGeom>
          <a:noFill/>
        </p:spPr>
        <p:txBody>
          <a:bodyPr wrap="square">
            <a:spAutoFit/>
          </a:bodyPr>
          <a:lstStyle/>
          <a:p>
            <a:r>
              <a:rPr lang="en-US" sz="2400" dirty="0">
                <a:solidFill>
                  <a:schemeClr val="tx2"/>
                </a:solidFill>
              </a:rPr>
              <a:t>Changes Are Effective January 1, 2026</a:t>
            </a:r>
          </a:p>
        </p:txBody>
      </p:sp>
      <p:sp>
        <p:nvSpPr>
          <p:cNvPr id="15" name="TextBox 14">
            <a:extLst>
              <a:ext uri="{FF2B5EF4-FFF2-40B4-BE49-F238E27FC236}">
                <a16:creationId xmlns:a16="http://schemas.microsoft.com/office/drawing/2014/main" id="{62D2CD42-DFFB-56C6-FB47-A773585DEF11}"/>
              </a:ext>
            </a:extLst>
          </p:cNvPr>
          <p:cNvSpPr txBox="1"/>
          <p:nvPr/>
        </p:nvSpPr>
        <p:spPr>
          <a:xfrm>
            <a:off x="3047281" y="3244334"/>
            <a:ext cx="6094562" cy="369332"/>
          </a:xfrm>
          <a:prstGeom prst="rect">
            <a:avLst/>
          </a:prstGeom>
          <a:noFill/>
        </p:spPr>
        <p:txBody>
          <a:bodyPr wrap="square">
            <a:spAutoFit/>
          </a:bodyPr>
          <a:lstStyle/>
          <a:p>
            <a:endParaRPr lang="en-US" dirty="0"/>
          </a:p>
        </p:txBody>
      </p:sp>
      <p:pic>
        <p:nvPicPr>
          <p:cNvPr id="19" name="Picture 18">
            <a:extLst>
              <a:ext uri="{FF2B5EF4-FFF2-40B4-BE49-F238E27FC236}">
                <a16:creationId xmlns:a16="http://schemas.microsoft.com/office/drawing/2014/main" id="{3F7A2E6C-7564-EB3F-9AC0-E61549575B39}"/>
              </a:ext>
            </a:extLst>
          </p:cNvPr>
          <p:cNvPicPr>
            <a:picLocks noChangeAspect="1"/>
          </p:cNvPicPr>
          <p:nvPr/>
        </p:nvPicPr>
        <p:blipFill>
          <a:blip r:embed="rId3"/>
          <a:stretch>
            <a:fillRect/>
          </a:stretch>
        </p:blipFill>
        <p:spPr>
          <a:xfrm>
            <a:off x="10311347" y="2028853"/>
            <a:ext cx="1526427" cy="1506773"/>
          </a:xfrm>
          <a:prstGeom prst="rect">
            <a:avLst/>
          </a:prstGeom>
        </p:spPr>
      </p:pic>
    </p:spTree>
    <p:extLst>
      <p:ext uri="{BB962C8B-B14F-4D97-AF65-F5344CB8AC3E}">
        <p14:creationId xmlns:p14="http://schemas.microsoft.com/office/powerpoint/2010/main" val="3225390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646C8-5D1A-4BA2-ADC6-65E105D50865}"/>
              </a:ext>
            </a:extLst>
          </p:cNvPr>
          <p:cNvSpPr>
            <a:spLocks noGrp="1"/>
          </p:cNvSpPr>
          <p:nvPr>
            <p:ph type="title"/>
          </p:nvPr>
        </p:nvSpPr>
        <p:spPr>
          <a:xfrm>
            <a:off x="771736" y="896112"/>
            <a:ext cx="9389288" cy="1362456"/>
          </a:xfrm>
        </p:spPr>
        <p:txBody>
          <a:bodyPr vert="horz" lIns="91440" tIns="45720" rIns="91440" bIns="45720" rtlCol="0" anchor="t" anchorCtr="0">
            <a:normAutofit/>
          </a:bodyPr>
          <a:lstStyle/>
          <a:p>
            <a:r>
              <a:rPr lang="en-US" b="1" kern="1200" cap="all" baseline="0" dirty="0">
                <a:latin typeface="+mj-lt"/>
                <a:ea typeface="+mj-ea"/>
                <a:cs typeface="+mj-cs"/>
              </a:rPr>
              <a:t>TURNING 65 IN 2026?</a:t>
            </a:r>
          </a:p>
        </p:txBody>
      </p:sp>
      <p:sp>
        <p:nvSpPr>
          <p:cNvPr id="4" name="Slide Number Placeholder 3">
            <a:extLst>
              <a:ext uri="{FF2B5EF4-FFF2-40B4-BE49-F238E27FC236}">
                <a16:creationId xmlns:a16="http://schemas.microsoft.com/office/drawing/2014/main" id="{77A7F825-4D3B-4103-86A0-79C3A547554D}"/>
              </a:ext>
            </a:extLst>
          </p:cNvPr>
          <p:cNvSpPr>
            <a:spLocks noGrp="1"/>
          </p:cNvSpPr>
          <p:nvPr>
            <p:ph type="sldNum" sz="quarter" idx="12"/>
          </p:nvPr>
        </p:nvSpPr>
        <p:spPr>
          <a:xfrm>
            <a:off x="11123295" y="6356350"/>
            <a:ext cx="457200" cy="365125"/>
          </a:xfrm>
        </p:spPr>
        <p:txBody>
          <a:bodyPr vert="horz" lIns="91440" tIns="45720" rIns="91440" bIns="45720" rtlCol="0" anchor="ctr">
            <a:normAutofit/>
          </a:bodyPr>
          <a:lstStyle/>
          <a:p>
            <a:pPr>
              <a:spcAft>
                <a:spcPts val="600"/>
              </a:spcAft>
            </a:pPr>
            <a:fld id="{B5CEABB6-07DC-46E8-9B57-56EC44A396E5}" type="slidenum">
              <a:rPr lang="en-US" smtClean="0"/>
              <a:pPr>
                <a:spcAft>
                  <a:spcPts val="600"/>
                </a:spcAft>
              </a:pPr>
              <a:t>5</a:t>
            </a:fld>
            <a:endParaRPr lang="en-US"/>
          </a:p>
        </p:txBody>
      </p:sp>
      <p:pic>
        <p:nvPicPr>
          <p:cNvPr id="7" name="Picture 6">
            <a:extLst>
              <a:ext uri="{FF2B5EF4-FFF2-40B4-BE49-F238E27FC236}">
                <a16:creationId xmlns:a16="http://schemas.microsoft.com/office/drawing/2014/main" id="{7607772E-6BC1-4EC6-A0BE-A363EE0BD8CD}"/>
              </a:ext>
            </a:extLst>
          </p:cNvPr>
          <p:cNvPicPr>
            <a:picLocks noChangeAspect="1"/>
          </p:cNvPicPr>
          <p:nvPr/>
        </p:nvPicPr>
        <p:blipFill>
          <a:blip r:embed="rId2">
            <a:alphaModFix amt="86000"/>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771736" y="2590800"/>
            <a:ext cx="4515035" cy="2522365"/>
          </a:xfrm>
          <a:prstGeom prst="rect">
            <a:avLst/>
          </a:prstGeom>
          <a:noFill/>
        </p:spPr>
      </p:pic>
      <p:sp>
        <p:nvSpPr>
          <p:cNvPr id="6" name="TextBox 5">
            <a:extLst>
              <a:ext uri="{FF2B5EF4-FFF2-40B4-BE49-F238E27FC236}">
                <a16:creationId xmlns:a16="http://schemas.microsoft.com/office/drawing/2014/main" id="{42547D8C-DBBD-4439-9200-C0FA3E7B8DCA}"/>
              </a:ext>
            </a:extLst>
          </p:cNvPr>
          <p:cNvSpPr txBox="1"/>
          <p:nvPr/>
        </p:nvSpPr>
        <p:spPr>
          <a:xfrm>
            <a:off x="5365102" y="2590800"/>
            <a:ext cx="5758193" cy="3505200"/>
          </a:xfrm>
          <a:prstGeom prst="rect">
            <a:avLst/>
          </a:prstGeom>
        </p:spPr>
        <p:txBody>
          <a:bodyPr vert="horz" lIns="91440" tIns="45720" rIns="91440" bIns="45720" rtlCol="0">
            <a:normAutofit/>
          </a:bodyPr>
          <a:lstStyle/>
          <a:p>
            <a:pPr>
              <a:lnSpc>
                <a:spcPts val="2000"/>
              </a:lnSpc>
              <a:spcAft>
                <a:spcPts val="1200"/>
              </a:spcAft>
              <a:buFont typeface="Arial" panose="020B0604020202020204" pitchFamily="34" charset="0"/>
            </a:pPr>
            <a:r>
              <a:rPr lang="en-US" sz="2200" dirty="0">
                <a:solidFill>
                  <a:schemeClr val="tx2"/>
                </a:solidFill>
              </a:rPr>
              <a:t>If you are turning 65 and are eligible for Medicare, please call Social Security at 800-772-1213 or visit www.socialsecurity.gov three months prior to your birthday month to enroll in Part A &amp; B. When you receive your card Fax a copy to 914-606-7838, or upload a scanned image via our online system </a:t>
            </a:r>
            <a:r>
              <a:rPr lang="en-US" sz="2200" dirty="0">
                <a:solidFill>
                  <a:schemeClr val="accent5"/>
                </a:solidFill>
                <a:hlinkClick r:id="rId4">
                  <a:extLst>
                    <a:ext uri="{A12FA001-AC4F-418D-AE19-62706E023703}">
                      <ahyp:hlinkClr xmlns:ahyp="http://schemas.microsoft.com/office/drawing/2018/hyperlinkcolor" val="tx"/>
                    </a:ext>
                  </a:extLst>
                </a:hlinkClick>
              </a:rPr>
              <a:t>HR Benefits (sunywcc.edu) </a:t>
            </a:r>
            <a:r>
              <a:rPr lang="en-US" sz="2200" dirty="0">
                <a:solidFill>
                  <a:schemeClr val="tx2"/>
                </a:solidFill>
              </a:rPr>
              <a:t>to have your coverage updated. </a:t>
            </a:r>
          </a:p>
        </p:txBody>
      </p:sp>
    </p:spTree>
    <p:extLst>
      <p:ext uri="{BB962C8B-B14F-4D97-AF65-F5344CB8AC3E}">
        <p14:creationId xmlns:p14="http://schemas.microsoft.com/office/powerpoint/2010/main" val="3289472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DDFBA96-810B-DC00-9F6D-570B3465F0BE}"/>
              </a:ext>
            </a:extLst>
          </p:cNvPr>
          <p:cNvSpPr>
            <a:spLocks noGrp="1"/>
          </p:cNvSpPr>
          <p:nvPr>
            <p:ph type="title"/>
          </p:nvPr>
        </p:nvSpPr>
        <p:spPr>
          <a:xfrm>
            <a:off x="771736" y="896112"/>
            <a:ext cx="9389288" cy="1362456"/>
          </a:xfrm>
        </p:spPr>
        <p:txBody>
          <a:bodyPr/>
          <a:lstStyle/>
          <a:p>
            <a:r>
              <a:rPr lang="en-US" dirty="0"/>
              <a:t>Important Terms to Know</a:t>
            </a:r>
          </a:p>
        </p:txBody>
      </p:sp>
      <p:sp>
        <p:nvSpPr>
          <p:cNvPr id="5" name="Slide Number Placeholder 4">
            <a:extLst>
              <a:ext uri="{FF2B5EF4-FFF2-40B4-BE49-F238E27FC236}">
                <a16:creationId xmlns:a16="http://schemas.microsoft.com/office/drawing/2014/main" id="{172B09A1-1567-4F7B-969B-083EC4911F9C}"/>
              </a:ext>
            </a:extLst>
          </p:cNvPr>
          <p:cNvSpPr>
            <a:spLocks noGrp="1"/>
          </p:cNvSpPr>
          <p:nvPr>
            <p:ph type="sldNum" sz="quarter" idx="12"/>
          </p:nvPr>
        </p:nvSpPr>
        <p:spPr>
          <a:xfrm>
            <a:off x="11123295" y="6356350"/>
            <a:ext cx="457200" cy="365125"/>
          </a:xfrm>
        </p:spPr>
        <p:txBody>
          <a:bodyPr anchor="ctr">
            <a:normAutofit/>
          </a:bodyPr>
          <a:lstStyle/>
          <a:p>
            <a:pPr>
              <a:spcAft>
                <a:spcPts val="600"/>
              </a:spcAft>
            </a:pPr>
            <a:fld id="{B5CEABB6-07DC-46E8-9B57-56EC44A396E5}" type="slidenum">
              <a:rPr lang="en-US" smtClean="0"/>
              <a:pPr>
                <a:spcAft>
                  <a:spcPts val="600"/>
                </a:spcAft>
              </a:pPr>
              <a:t>6</a:t>
            </a:fld>
            <a:endParaRPr lang="en-US"/>
          </a:p>
        </p:txBody>
      </p:sp>
      <p:pic>
        <p:nvPicPr>
          <p:cNvPr id="9" name="object 2">
            <a:extLst>
              <a:ext uri="{FF2B5EF4-FFF2-40B4-BE49-F238E27FC236}">
                <a16:creationId xmlns:a16="http://schemas.microsoft.com/office/drawing/2014/main" id="{068FAB7E-EB1E-4DDD-A205-D40E90B8AE2C}"/>
              </a:ext>
            </a:extLst>
          </p:cNvPr>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1142947" y="1701506"/>
            <a:ext cx="4398367" cy="2532120"/>
          </a:xfrm>
          <a:prstGeom prst="rect">
            <a:avLst/>
          </a:prstGeom>
          <a:noFill/>
          <a:ln>
            <a:noFill/>
          </a:ln>
        </p:spPr>
      </p:pic>
      <p:sp>
        <p:nvSpPr>
          <p:cNvPr id="11" name="object 3">
            <a:extLst>
              <a:ext uri="{FF2B5EF4-FFF2-40B4-BE49-F238E27FC236}">
                <a16:creationId xmlns:a16="http://schemas.microsoft.com/office/drawing/2014/main" id="{C225C8A4-B834-40B4-8D4F-20EBAD62DCF1}"/>
              </a:ext>
            </a:extLst>
          </p:cNvPr>
          <p:cNvSpPr txBox="1">
            <a:spLocks/>
          </p:cNvSpPr>
          <p:nvPr/>
        </p:nvSpPr>
        <p:spPr>
          <a:xfrm>
            <a:off x="2030976" y="1762264"/>
            <a:ext cx="2650131" cy="566822"/>
          </a:xfrm>
          <a:prstGeom prst="rect">
            <a:avLst/>
          </a:prstGeom>
        </p:spPr>
        <p:txBody>
          <a:bodyPr vert="horz" wrap="square" lIns="0" tIns="12700" rIns="0" bIns="0" rtlCol="0">
            <a:spAutoFit/>
          </a:bodyPr>
          <a:lstStyle>
            <a:lvl1pPr>
              <a:defRPr sz="3200" b="1" i="0">
                <a:solidFill>
                  <a:schemeClr val="tx1"/>
                </a:solidFill>
                <a:latin typeface="Calibri"/>
                <a:ea typeface="+mj-ea"/>
                <a:cs typeface="Calibri"/>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3600" b="0" i="0" u="none" strike="noStrike" kern="0" cap="none" spc="-10" normalizeH="0" baseline="0" noProof="0" dirty="0">
                <a:ln>
                  <a:noFill/>
                </a:ln>
                <a:solidFill>
                  <a:srgbClr val="FFFFFF"/>
                </a:solidFill>
                <a:effectLst/>
                <a:uLnTx/>
                <a:uFillTx/>
                <a:latin typeface="+mj-lt"/>
                <a:ea typeface="+mj-ea"/>
                <a:cs typeface="Calibri"/>
              </a:rPr>
              <a:t>Coinsurance</a:t>
            </a:r>
            <a:endParaRPr kumimoji="0" lang="en-US" sz="3600" b="1" i="0" u="none" strike="noStrike" kern="0" cap="none" spc="0" normalizeH="0" baseline="0" noProof="0" dirty="0">
              <a:ln>
                <a:noFill/>
              </a:ln>
              <a:solidFill>
                <a:sysClr val="windowText" lastClr="000000"/>
              </a:solidFill>
              <a:effectLst/>
              <a:uLnTx/>
              <a:uFillTx/>
              <a:latin typeface="+mj-lt"/>
              <a:ea typeface="+mj-ea"/>
              <a:cs typeface="Calibri"/>
            </a:endParaRPr>
          </a:p>
        </p:txBody>
      </p:sp>
      <p:grpSp>
        <p:nvGrpSpPr>
          <p:cNvPr id="13" name="object 4">
            <a:extLst>
              <a:ext uri="{FF2B5EF4-FFF2-40B4-BE49-F238E27FC236}">
                <a16:creationId xmlns:a16="http://schemas.microsoft.com/office/drawing/2014/main" id="{1844B38C-8ABE-4481-9A41-D50886443A8B}"/>
              </a:ext>
            </a:extLst>
          </p:cNvPr>
          <p:cNvGrpSpPr/>
          <p:nvPr/>
        </p:nvGrpSpPr>
        <p:grpSpPr>
          <a:xfrm>
            <a:off x="1071458" y="1708666"/>
            <a:ext cx="8865638" cy="5121776"/>
            <a:chOff x="3677419" y="1322832"/>
            <a:chExt cx="7842495" cy="5450086"/>
          </a:xfrm>
        </p:grpSpPr>
        <p:pic>
          <p:nvPicPr>
            <p:cNvPr id="15" name="object 5">
              <a:extLst>
                <a:ext uri="{FF2B5EF4-FFF2-40B4-BE49-F238E27FC236}">
                  <a16:creationId xmlns:a16="http://schemas.microsoft.com/office/drawing/2014/main" id="{1277A404-414C-4D35-B6EA-6CBDFFFBEECB}"/>
                </a:ext>
              </a:extLst>
            </p:cNvPr>
            <p:cNvPicPr/>
            <p:nvPr/>
          </p:nvPicPr>
          <p:blipFill>
            <a:blip r:embed="rId4" cstate="print">
              <a:duotone>
                <a:prstClr val="black"/>
                <a:schemeClr val="accent1">
                  <a:tint val="45000"/>
                  <a:satMod val="400000"/>
                </a:schemeClr>
              </a:duotone>
            </a:blip>
            <a:stretch>
              <a:fillRect/>
            </a:stretch>
          </p:blipFill>
          <p:spPr>
            <a:xfrm>
              <a:off x="7627620" y="1322832"/>
              <a:ext cx="3892294" cy="2694431"/>
            </a:xfrm>
            <a:prstGeom prst="rect">
              <a:avLst/>
            </a:prstGeom>
          </p:spPr>
        </p:pic>
        <p:pic>
          <p:nvPicPr>
            <p:cNvPr id="16" name="object 6">
              <a:extLst>
                <a:ext uri="{FF2B5EF4-FFF2-40B4-BE49-F238E27FC236}">
                  <a16:creationId xmlns:a16="http://schemas.microsoft.com/office/drawing/2014/main" id="{836D2CF0-3FD2-45EC-A8D0-65EF66DDC974}"/>
                </a:ext>
              </a:extLst>
            </p:cNvPr>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a:off x="3677419" y="4078487"/>
              <a:ext cx="7775448" cy="2694431"/>
            </a:xfrm>
            <a:prstGeom prst="rect">
              <a:avLst/>
            </a:prstGeom>
          </p:spPr>
        </p:pic>
      </p:grpSp>
      <p:sp>
        <p:nvSpPr>
          <p:cNvPr id="21" name="object 11">
            <a:extLst>
              <a:ext uri="{FF2B5EF4-FFF2-40B4-BE49-F238E27FC236}">
                <a16:creationId xmlns:a16="http://schemas.microsoft.com/office/drawing/2014/main" id="{C5C61E63-B1BD-43A7-B91F-E16261C9FA03}"/>
              </a:ext>
            </a:extLst>
          </p:cNvPr>
          <p:cNvSpPr txBox="1"/>
          <p:nvPr/>
        </p:nvSpPr>
        <p:spPr>
          <a:xfrm>
            <a:off x="1716963" y="2415938"/>
            <a:ext cx="3634440" cy="998350"/>
          </a:xfrm>
          <a:prstGeom prst="rect">
            <a:avLst/>
          </a:prstGeom>
        </p:spPr>
        <p:txBody>
          <a:bodyPr vert="horz" wrap="square" lIns="0" tIns="13335" rIns="0" bIns="0" rtlCol="0">
            <a:spAutoFit/>
          </a:bodyPr>
          <a:lstStyle/>
          <a:p>
            <a:pPr marL="12700" marR="5080" indent="-1270">
              <a:spcBef>
                <a:spcPts val="105"/>
              </a:spcBef>
            </a:pPr>
            <a:r>
              <a:rPr lang="en-US" sz="1600" kern="0" dirty="0">
                <a:solidFill>
                  <a:sysClr val="windowText" lastClr="000000"/>
                </a:solidFill>
                <a:latin typeface="+mj-lt"/>
                <a:cs typeface="Calibri"/>
              </a:rPr>
              <a:t>The enrollee’s share of the cost of covered services, which is a fixed percentage of covered medical expenses.</a:t>
            </a:r>
            <a:endParaRPr sz="1600" kern="0" dirty="0">
              <a:solidFill>
                <a:sysClr val="windowText" lastClr="000000"/>
              </a:solidFill>
              <a:latin typeface="+mj-lt"/>
              <a:cs typeface="Calibri"/>
            </a:endParaRPr>
          </a:p>
        </p:txBody>
      </p:sp>
      <p:sp>
        <p:nvSpPr>
          <p:cNvPr id="22" name="object 12">
            <a:extLst>
              <a:ext uri="{FF2B5EF4-FFF2-40B4-BE49-F238E27FC236}">
                <a16:creationId xmlns:a16="http://schemas.microsoft.com/office/drawing/2014/main" id="{D072032D-8712-4975-A2BB-5AEA70EEF048}"/>
              </a:ext>
            </a:extLst>
          </p:cNvPr>
          <p:cNvSpPr txBox="1"/>
          <p:nvPr/>
        </p:nvSpPr>
        <p:spPr>
          <a:xfrm>
            <a:off x="6096000" y="1788720"/>
            <a:ext cx="3124771" cy="1679947"/>
          </a:xfrm>
          <a:prstGeom prst="rect">
            <a:avLst/>
          </a:prstGeom>
        </p:spPr>
        <p:txBody>
          <a:bodyPr vert="horz" wrap="square" lIns="0" tIns="12700" rIns="0" bIns="0" rtlCol="0">
            <a:spAutoFit/>
          </a:bodyPr>
          <a:lstStyle/>
          <a:p>
            <a:pPr marL="323215">
              <a:spcBef>
                <a:spcPts val="100"/>
              </a:spcBef>
            </a:pPr>
            <a:r>
              <a:rPr sz="3600" kern="0" spc="-10" dirty="0">
                <a:solidFill>
                  <a:srgbClr val="FFFFFF"/>
                </a:solidFill>
                <a:latin typeface="+mj-lt"/>
                <a:cs typeface="Calibri"/>
              </a:rPr>
              <a:t>Deductible</a:t>
            </a:r>
            <a:endParaRPr sz="3600" kern="0" dirty="0">
              <a:solidFill>
                <a:sysClr val="windowText" lastClr="000000"/>
              </a:solidFill>
              <a:latin typeface="+mj-lt"/>
              <a:cs typeface="Calibri"/>
            </a:endParaRPr>
          </a:p>
          <a:p>
            <a:pPr marL="12700" marR="5080">
              <a:spcBef>
                <a:spcPts val="1040"/>
              </a:spcBef>
            </a:pPr>
            <a:r>
              <a:rPr lang="en-US" sz="1600" kern="0" dirty="0">
                <a:solidFill>
                  <a:sysClr val="windowText" lastClr="000000"/>
                </a:solidFill>
                <a:latin typeface="+mj-lt"/>
                <a:cs typeface="Calibri"/>
              </a:rPr>
              <a:t>The dollar amount an enrollee is required to pay before health plan benefits begin to reimburse for services. </a:t>
            </a:r>
            <a:endParaRPr sz="1600" kern="0" dirty="0">
              <a:solidFill>
                <a:sysClr val="windowText" lastClr="000000"/>
              </a:solidFill>
              <a:latin typeface="+mj-lt"/>
              <a:cs typeface="Calibri"/>
            </a:endParaRPr>
          </a:p>
        </p:txBody>
      </p:sp>
      <p:sp>
        <p:nvSpPr>
          <p:cNvPr id="23" name="object 13">
            <a:extLst>
              <a:ext uri="{FF2B5EF4-FFF2-40B4-BE49-F238E27FC236}">
                <a16:creationId xmlns:a16="http://schemas.microsoft.com/office/drawing/2014/main" id="{A73FB4BE-4FF9-4D6E-ADB5-AC23EC35533C}"/>
              </a:ext>
            </a:extLst>
          </p:cNvPr>
          <p:cNvSpPr txBox="1"/>
          <p:nvPr/>
        </p:nvSpPr>
        <p:spPr>
          <a:xfrm>
            <a:off x="5964573" y="4447320"/>
            <a:ext cx="3807440" cy="505267"/>
          </a:xfrm>
          <a:prstGeom prst="rect">
            <a:avLst/>
          </a:prstGeom>
        </p:spPr>
        <p:txBody>
          <a:bodyPr vert="horz" wrap="square" lIns="0" tIns="12700" rIns="0" bIns="0" rtlCol="0">
            <a:spAutoFit/>
          </a:bodyPr>
          <a:lstStyle/>
          <a:p>
            <a:pPr marL="12700">
              <a:spcBef>
                <a:spcPts val="100"/>
              </a:spcBef>
            </a:pPr>
            <a:r>
              <a:rPr lang="en-US" sz="3200" kern="0" spc="-25" dirty="0">
                <a:solidFill>
                  <a:srgbClr val="FFFFFF"/>
                </a:solidFill>
                <a:latin typeface="+mj-lt"/>
                <a:cs typeface="Calibri"/>
              </a:rPr>
              <a:t>Out-of-Pocket Limit </a:t>
            </a:r>
            <a:endParaRPr sz="3200" kern="0" dirty="0">
              <a:solidFill>
                <a:sysClr val="windowText" lastClr="000000"/>
              </a:solidFill>
              <a:latin typeface="+mj-lt"/>
              <a:cs typeface="Calibri"/>
            </a:endParaRPr>
          </a:p>
        </p:txBody>
      </p:sp>
      <p:sp>
        <p:nvSpPr>
          <p:cNvPr id="24" name="object 14">
            <a:extLst>
              <a:ext uri="{FF2B5EF4-FFF2-40B4-BE49-F238E27FC236}">
                <a16:creationId xmlns:a16="http://schemas.microsoft.com/office/drawing/2014/main" id="{E120572A-F45F-4A8D-A53A-74E9AEB3907D}"/>
              </a:ext>
            </a:extLst>
          </p:cNvPr>
          <p:cNvSpPr txBox="1"/>
          <p:nvPr/>
        </p:nvSpPr>
        <p:spPr>
          <a:xfrm>
            <a:off x="5491767" y="4777707"/>
            <a:ext cx="3807440" cy="1508105"/>
          </a:xfrm>
          <a:prstGeom prst="rect">
            <a:avLst/>
          </a:prstGeom>
        </p:spPr>
        <p:txBody>
          <a:bodyPr vert="horz" wrap="square" lIns="0" tIns="274320" rIns="0" bIns="0" rtlCol="0">
            <a:spAutoFit/>
          </a:bodyPr>
          <a:lstStyle/>
          <a:p>
            <a:pPr marL="12700" marR="218440" indent="-635">
              <a:spcBef>
                <a:spcPts val="905"/>
              </a:spcBef>
            </a:pPr>
            <a:r>
              <a:rPr lang="en-US" sz="1600" kern="0" dirty="0">
                <a:solidFill>
                  <a:sysClr val="windowText" lastClr="000000"/>
                </a:solidFill>
                <a:latin typeface="+mj-lt"/>
                <a:cs typeface="Calibri"/>
              </a:rPr>
              <a:t>The amount you pay for network services/supplies is capped at the out-of-pocket limit. Once the out-of-pocket limit is reached, network benefits are paid in full.</a:t>
            </a:r>
            <a:endParaRPr sz="1600" kern="0" dirty="0">
              <a:solidFill>
                <a:sysClr val="windowText" lastClr="000000"/>
              </a:solidFill>
              <a:latin typeface="+mj-lt"/>
              <a:cs typeface="Calibri"/>
            </a:endParaRPr>
          </a:p>
        </p:txBody>
      </p:sp>
      <p:sp>
        <p:nvSpPr>
          <p:cNvPr id="25" name="object 15">
            <a:extLst>
              <a:ext uri="{FF2B5EF4-FFF2-40B4-BE49-F238E27FC236}">
                <a16:creationId xmlns:a16="http://schemas.microsoft.com/office/drawing/2014/main" id="{07DAF1F0-5DD3-4986-B8F7-56D1B1596474}"/>
              </a:ext>
            </a:extLst>
          </p:cNvPr>
          <p:cNvSpPr txBox="1"/>
          <p:nvPr/>
        </p:nvSpPr>
        <p:spPr>
          <a:xfrm>
            <a:off x="1788858" y="4465323"/>
            <a:ext cx="2985509" cy="2210862"/>
          </a:xfrm>
          <a:prstGeom prst="rect">
            <a:avLst/>
          </a:prstGeom>
        </p:spPr>
        <p:txBody>
          <a:bodyPr vert="horz" wrap="square" lIns="0" tIns="12700" rIns="0" bIns="0" rtlCol="0">
            <a:spAutoFit/>
          </a:bodyPr>
          <a:lstStyle/>
          <a:p>
            <a:pPr marL="213360">
              <a:spcBef>
                <a:spcPts val="100"/>
              </a:spcBef>
            </a:pPr>
            <a:r>
              <a:rPr lang="en-US" sz="3600" kern="0" spc="-10" dirty="0">
                <a:solidFill>
                  <a:srgbClr val="FFFFFF"/>
                </a:solidFill>
                <a:latin typeface="+mj-lt"/>
                <a:cs typeface="Calibri"/>
              </a:rPr>
              <a:t>Copayment</a:t>
            </a:r>
            <a:endParaRPr sz="3600" kern="0" dirty="0">
              <a:solidFill>
                <a:sysClr val="windowText" lastClr="000000"/>
              </a:solidFill>
              <a:latin typeface="+mj-lt"/>
              <a:cs typeface="Calibri"/>
            </a:endParaRPr>
          </a:p>
          <a:p>
            <a:pPr marL="12700" marR="5080" indent="-2540">
              <a:spcBef>
                <a:spcPts val="1255"/>
              </a:spcBef>
            </a:pPr>
            <a:r>
              <a:rPr lang="en-US" sz="1600" kern="0" dirty="0">
                <a:solidFill>
                  <a:sysClr val="windowText" lastClr="000000"/>
                </a:solidFill>
                <a:latin typeface="+mj-lt"/>
                <a:cs typeface="Calibri"/>
              </a:rPr>
              <a:t>The enrollee’s share of the cost of covered services, which is a fixed dollar amount paid when a medical service is received, regardless of the total charge for the service. </a:t>
            </a:r>
            <a:endParaRPr sz="1600" kern="0" dirty="0">
              <a:solidFill>
                <a:sysClr val="windowText" lastClr="000000"/>
              </a:solidFill>
              <a:latin typeface="+mj-lt"/>
              <a:cs typeface="Calibri"/>
            </a:endParaRPr>
          </a:p>
        </p:txBody>
      </p:sp>
    </p:spTree>
    <p:extLst>
      <p:ext uri="{BB962C8B-B14F-4D97-AF65-F5344CB8AC3E}">
        <p14:creationId xmlns:p14="http://schemas.microsoft.com/office/powerpoint/2010/main" val="386795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5934DA1-F2E4-4CBE-8844-B49B62735E92}"/>
              </a:ext>
            </a:extLst>
          </p:cNvPr>
          <p:cNvSpPr>
            <a:spLocks noGrp="1"/>
          </p:cNvSpPr>
          <p:nvPr>
            <p:ph type="subTitle" idx="1"/>
          </p:nvPr>
        </p:nvSpPr>
        <p:spPr>
          <a:xfrm>
            <a:off x="4881465" y="2151376"/>
            <a:ext cx="7155025" cy="3157742"/>
          </a:xfrm>
        </p:spPr>
        <p:txBody>
          <a:bodyPr>
            <a:normAutofit fontScale="85000" lnSpcReduction="10000"/>
          </a:bodyPr>
          <a:lstStyle/>
          <a:p>
            <a:pPr marL="0" marR="0">
              <a:spcBef>
                <a:spcPts val="0"/>
              </a:spcBef>
              <a:spcAft>
                <a:spcPts val="0"/>
              </a:spcAft>
            </a:pPr>
            <a:r>
              <a:rPr lang="en-US" sz="1800" dirty="0">
                <a:effectLst/>
                <a:ea typeface="Times New Roman" panose="02020603050405020304" pitchFamily="18" charset="0"/>
              </a:rPr>
              <a:t>To help you with you plan election decision, please use the following Documents</a:t>
            </a:r>
            <a:r>
              <a:rPr lang="en-US" sz="1800" dirty="0">
                <a:ea typeface="Times New Roman" panose="02020603050405020304" pitchFamily="18" charset="0"/>
              </a:rPr>
              <a:t> on the </a:t>
            </a:r>
            <a:r>
              <a:rPr lang="en-US" sz="1800" dirty="0">
                <a:solidFill>
                  <a:schemeClr val="accent1"/>
                </a:solidFill>
                <a:ea typeface="Times New Roman" panose="02020603050405020304" pitchFamily="18" charset="0"/>
                <a:hlinkClick r:id="rId2">
                  <a:extLst>
                    <a:ext uri="{A12FA001-AC4F-418D-AE19-62706E023703}">
                      <ahyp:hlinkClr xmlns:ahyp="http://schemas.microsoft.com/office/drawing/2018/hyperlinkcolor" val="tx"/>
                    </a:ext>
                  </a:extLst>
                </a:hlinkClick>
              </a:rPr>
              <a:t>Retiree Website</a:t>
            </a:r>
            <a:r>
              <a:rPr lang="en-US" sz="1800" dirty="0">
                <a:ea typeface="Times New Roman" panose="02020603050405020304" pitchFamily="18" charset="0"/>
              </a:rPr>
              <a:t>. </a:t>
            </a:r>
            <a:endParaRPr lang="en-US" sz="1800"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dirty="0">
                <a:effectLst/>
                <a:ea typeface="Times New Roman" panose="02020603050405020304" pitchFamily="18" charset="0"/>
              </a:rPr>
              <a:t>Westchester Community College Health Plan/UMR Summary of Benefits and Coverage.</a:t>
            </a:r>
            <a:endParaRPr lang="en-US" sz="1800"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dirty="0">
                <a:effectLst/>
                <a:ea typeface="Times New Roman" panose="02020603050405020304" pitchFamily="18" charset="0"/>
              </a:rPr>
              <a:t>Westchester Community College Benefit Enrollment/Change Form.</a:t>
            </a:r>
            <a:endParaRPr lang="en-US" sz="1800"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dirty="0">
                <a:effectLst/>
                <a:ea typeface="Times New Roman" panose="02020603050405020304" pitchFamily="18" charset="0"/>
              </a:rPr>
              <a:t>NYSHIP Health Insurance Choices 2026</a:t>
            </a:r>
            <a:endParaRPr lang="en-US" sz="1800"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dirty="0">
                <a:effectLst/>
                <a:ea typeface="Times New Roman" panose="02020603050405020304" pitchFamily="18" charset="0"/>
              </a:rPr>
              <a:t>NYSHIP/Empire Plan Summary of Benefits and Coverage</a:t>
            </a:r>
            <a:endParaRPr lang="en-US" sz="1800"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dirty="0">
                <a:effectLst/>
                <a:ea typeface="Times New Roman" panose="02020603050405020304" pitchFamily="18" charset="0"/>
              </a:rPr>
              <a:t>NYSHIP Employee Benefits Division Health Insurance Transaction Form</a:t>
            </a:r>
            <a:endParaRPr lang="en-US" sz="1800" dirty="0">
              <a:effectLst/>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166A38C-9D3E-4C94-9DCC-CE6584BA032D}"/>
              </a:ext>
            </a:extLst>
          </p:cNvPr>
          <p:cNvSpPr>
            <a:spLocks noGrp="1"/>
          </p:cNvSpPr>
          <p:nvPr>
            <p:ph type="sldNum" sz="quarter" idx="12"/>
          </p:nvPr>
        </p:nvSpPr>
        <p:spPr/>
        <p:txBody>
          <a:bodyPr/>
          <a:lstStyle/>
          <a:p>
            <a:fld id="{B5CEABB6-07DC-46E8-9B57-56EC44A396E5}" type="slidenum">
              <a:rPr lang="en-US" smtClean="0"/>
              <a:pPr/>
              <a:t>7</a:t>
            </a:fld>
            <a:endParaRPr lang="en-US" dirty="0"/>
          </a:p>
        </p:txBody>
      </p:sp>
      <p:pic>
        <p:nvPicPr>
          <p:cNvPr id="5" name="Picture 4">
            <a:extLst>
              <a:ext uri="{FF2B5EF4-FFF2-40B4-BE49-F238E27FC236}">
                <a16:creationId xmlns:a16="http://schemas.microsoft.com/office/drawing/2014/main" id="{2611CC07-C99B-4826-ACC8-76803B3FE1AC}"/>
              </a:ext>
            </a:extLst>
          </p:cNvPr>
          <p:cNvPicPr>
            <a:picLocks noChangeAspect="1"/>
          </p:cNvPicPr>
          <p:nvPr/>
        </p:nvPicPr>
        <p:blipFill>
          <a:blip r:embed="rId3"/>
          <a:stretch>
            <a:fillRect/>
          </a:stretch>
        </p:blipFill>
        <p:spPr>
          <a:xfrm>
            <a:off x="4974772" y="470227"/>
            <a:ext cx="2695575" cy="1428750"/>
          </a:xfrm>
          <a:prstGeom prst="rect">
            <a:avLst/>
          </a:prstGeom>
        </p:spPr>
      </p:pic>
      <p:sp>
        <p:nvSpPr>
          <p:cNvPr id="2" name="TextBox 1">
            <a:extLst>
              <a:ext uri="{FF2B5EF4-FFF2-40B4-BE49-F238E27FC236}">
                <a16:creationId xmlns:a16="http://schemas.microsoft.com/office/drawing/2014/main" id="{BBA668EF-1823-4530-B375-4B689B21EBB5}"/>
              </a:ext>
            </a:extLst>
          </p:cNvPr>
          <p:cNvSpPr txBox="1"/>
          <p:nvPr/>
        </p:nvSpPr>
        <p:spPr>
          <a:xfrm>
            <a:off x="4974772" y="1791569"/>
            <a:ext cx="2103461" cy="369332"/>
          </a:xfrm>
          <a:prstGeom prst="rect">
            <a:avLst/>
          </a:prstGeom>
          <a:noFill/>
        </p:spPr>
        <p:txBody>
          <a:bodyPr wrap="none" rtlCol="0">
            <a:spAutoFit/>
          </a:bodyPr>
          <a:lstStyle/>
          <a:p>
            <a:r>
              <a:rPr lang="en-US" sz="1800" b="1">
                <a:solidFill>
                  <a:schemeClr val="tx2"/>
                </a:solidFill>
                <a:effectLst/>
                <a:latin typeface="+mj-lt"/>
                <a:ea typeface="Calibri" panose="020F0502020204030204" pitchFamily="34" charset="0"/>
              </a:rPr>
              <a:t>Open Enrollment</a:t>
            </a:r>
            <a:endParaRPr lang="en-US" b="1" dirty="0">
              <a:solidFill>
                <a:schemeClr val="tx2"/>
              </a:solidFill>
              <a:latin typeface="+mj-lt"/>
            </a:endParaRPr>
          </a:p>
        </p:txBody>
      </p:sp>
    </p:spTree>
    <p:extLst>
      <p:ext uri="{BB962C8B-B14F-4D97-AF65-F5344CB8AC3E}">
        <p14:creationId xmlns:p14="http://schemas.microsoft.com/office/powerpoint/2010/main" val="2274905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1BC018-9F36-4516-AA0D-730DA5A5C8DC}"/>
              </a:ext>
            </a:extLst>
          </p:cNvPr>
          <p:cNvPicPr>
            <a:picLocks noChangeAspect="1"/>
          </p:cNvPicPr>
          <p:nvPr/>
        </p:nvPicPr>
        <p:blipFill>
          <a:blip r:embed="rId2"/>
          <a:stretch>
            <a:fillRect/>
          </a:stretch>
        </p:blipFill>
        <p:spPr>
          <a:xfrm>
            <a:off x="5142610" y="0"/>
            <a:ext cx="4014487" cy="1554907"/>
          </a:xfrm>
          <a:prstGeom prst="rect">
            <a:avLst/>
          </a:prstGeom>
        </p:spPr>
      </p:pic>
      <p:sp>
        <p:nvSpPr>
          <p:cNvPr id="5" name="Subtitle 2">
            <a:extLst>
              <a:ext uri="{FF2B5EF4-FFF2-40B4-BE49-F238E27FC236}">
                <a16:creationId xmlns:a16="http://schemas.microsoft.com/office/drawing/2014/main" id="{A137632B-6DD7-4AE1-984D-1A82B477B562}"/>
              </a:ext>
            </a:extLst>
          </p:cNvPr>
          <p:cNvSpPr txBox="1">
            <a:spLocks/>
          </p:cNvSpPr>
          <p:nvPr/>
        </p:nvSpPr>
        <p:spPr>
          <a:xfrm>
            <a:off x="4441372" y="1955433"/>
            <a:ext cx="7623110" cy="4062812"/>
          </a:xfrm>
          <a:prstGeom prst="rect">
            <a:avLst/>
          </a:prstGeom>
        </p:spPr>
        <p:txBody>
          <a:bodyPr>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US" sz="1500" dirty="0">
                <a:solidFill>
                  <a:schemeClr val="tx2"/>
                </a:solidFill>
                <a:ea typeface="Times New Roman" panose="02020603050405020304" pitchFamily="18" charset="0"/>
              </a:rPr>
              <a:t>To help you with you plan election decision, please use the following Documents on the </a:t>
            </a:r>
            <a:r>
              <a:rPr lang="en-US" sz="1500" dirty="0">
                <a:solidFill>
                  <a:schemeClr val="accent4"/>
                </a:solidFill>
                <a:ea typeface="Times New Roman" panose="02020603050405020304" pitchFamily="18" charset="0"/>
                <a:hlinkClick r:id="rId3">
                  <a:extLst>
                    <a:ext uri="{A12FA001-AC4F-418D-AE19-62706E023703}">
                      <ahyp:hlinkClr xmlns:ahyp="http://schemas.microsoft.com/office/drawing/2018/hyperlinkcolor" val="tx"/>
                    </a:ext>
                  </a:extLst>
                </a:hlinkClick>
              </a:rPr>
              <a:t>Retiree Website</a:t>
            </a:r>
            <a:r>
              <a:rPr lang="en-US" sz="1500" dirty="0">
                <a:solidFill>
                  <a:schemeClr val="accent4"/>
                </a:solidFill>
                <a:ea typeface="Times New Roman" panose="02020603050405020304" pitchFamily="18" charset="0"/>
              </a:rPr>
              <a:t>. </a:t>
            </a:r>
          </a:p>
          <a:p>
            <a:pPr marL="0" indent="0">
              <a:spcAft>
                <a:spcPts val="0"/>
              </a:spcAft>
              <a:buNone/>
            </a:pPr>
            <a:endParaRPr lang="en-US" sz="1500" dirty="0">
              <a:solidFill>
                <a:schemeClr val="accent4"/>
              </a:solidFill>
              <a:ea typeface="Times New Roman" panose="02020603050405020304" pitchFamily="18" charset="0"/>
            </a:endParaRPr>
          </a:p>
          <a:p>
            <a:pPr>
              <a:spcAft>
                <a:spcPts val="0"/>
              </a:spcAft>
            </a:pPr>
            <a:r>
              <a:rPr lang="en-US" sz="1500" b="1" dirty="0">
                <a:solidFill>
                  <a:schemeClr val="tx2"/>
                </a:solidFill>
                <a:ea typeface="Times New Roman" panose="02020603050405020304" pitchFamily="18" charset="0"/>
              </a:rPr>
              <a:t>NYSHIP Health Insurance Choices 2026</a:t>
            </a:r>
          </a:p>
          <a:p>
            <a:pPr>
              <a:spcAft>
                <a:spcPts val="0"/>
              </a:spcAft>
            </a:pPr>
            <a:r>
              <a:rPr lang="en-US" sz="1500" b="1" dirty="0">
                <a:solidFill>
                  <a:schemeClr val="tx2"/>
                </a:solidFill>
                <a:ea typeface="Times New Roman" panose="02020603050405020304" pitchFamily="18" charset="0"/>
              </a:rPr>
              <a:t>NYSHIP/Empire Plan Summary of Benefits and Coverage</a:t>
            </a:r>
          </a:p>
          <a:p>
            <a:pPr>
              <a:spcAft>
                <a:spcPts val="0"/>
              </a:spcAft>
            </a:pPr>
            <a:r>
              <a:rPr lang="en-US" sz="1500" b="1" dirty="0">
                <a:solidFill>
                  <a:schemeClr val="tx2"/>
                </a:solidFill>
                <a:ea typeface="Times New Roman" panose="02020603050405020304" pitchFamily="18" charset="0"/>
              </a:rPr>
              <a:t>NYSHIP Employee Benefits Division Health Insurance Transaction Form</a:t>
            </a:r>
          </a:p>
          <a:p>
            <a:pPr>
              <a:spcAft>
                <a:spcPts val="0"/>
              </a:spcAft>
            </a:pPr>
            <a:r>
              <a:rPr lang="en-US" sz="1500" b="1" dirty="0">
                <a:solidFill>
                  <a:schemeClr val="tx2"/>
                </a:solidFill>
                <a:ea typeface="Times New Roman" panose="02020603050405020304" pitchFamily="18" charset="0"/>
              </a:rPr>
              <a:t>NYSHIP retirees do not have the option of UMR.</a:t>
            </a:r>
          </a:p>
          <a:p>
            <a:pPr marL="0" indent="0">
              <a:buNone/>
            </a:pPr>
            <a:endParaRPr lang="en-US" dirty="0"/>
          </a:p>
        </p:txBody>
      </p:sp>
      <p:pic>
        <p:nvPicPr>
          <p:cNvPr id="2" name="Picture 1">
            <a:extLst>
              <a:ext uri="{FF2B5EF4-FFF2-40B4-BE49-F238E27FC236}">
                <a16:creationId xmlns:a16="http://schemas.microsoft.com/office/drawing/2014/main" id="{8B7DBACD-877C-4D70-8246-DC3D9FB65739}"/>
              </a:ext>
            </a:extLst>
          </p:cNvPr>
          <p:cNvPicPr>
            <a:picLocks noChangeAspect="1"/>
          </p:cNvPicPr>
          <p:nvPr/>
        </p:nvPicPr>
        <p:blipFill>
          <a:blip r:embed="rId4"/>
          <a:srcRect/>
          <a:stretch/>
        </p:blipFill>
        <p:spPr>
          <a:xfrm>
            <a:off x="7509805" y="3986839"/>
            <a:ext cx="1828114" cy="2411502"/>
          </a:xfrm>
          <a:prstGeom prst="rect">
            <a:avLst/>
          </a:prstGeom>
        </p:spPr>
      </p:pic>
      <p:sp>
        <p:nvSpPr>
          <p:cNvPr id="6" name="TextBox 5">
            <a:extLst>
              <a:ext uri="{FF2B5EF4-FFF2-40B4-BE49-F238E27FC236}">
                <a16:creationId xmlns:a16="http://schemas.microsoft.com/office/drawing/2014/main" id="{DB0B0E49-32EF-4C80-8A04-35077BD4DFB2}"/>
              </a:ext>
            </a:extLst>
          </p:cNvPr>
          <p:cNvSpPr txBox="1"/>
          <p:nvPr/>
        </p:nvSpPr>
        <p:spPr>
          <a:xfrm>
            <a:off x="4441372" y="1554907"/>
            <a:ext cx="6096000" cy="369332"/>
          </a:xfrm>
          <a:prstGeom prst="rect">
            <a:avLst/>
          </a:prstGeom>
          <a:noFill/>
        </p:spPr>
        <p:txBody>
          <a:bodyPr wrap="square">
            <a:spAutoFit/>
          </a:bodyPr>
          <a:lstStyle/>
          <a:p>
            <a:r>
              <a:rPr lang="en-US" b="1" dirty="0">
                <a:solidFill>
                  <a:schemeClr val="tx2"/>
                </a:solidFill>
              </a:rPr>
              <a:t>Option Transfer Period </a:t>
            </a:r>
          </a:p>
        </p:txBody>
      </p:sp>
    </p:spTree>
    <p:extLst>
      <p:ext uri="{BB962C8B-B14F-4D97-AF65-F5344CB8AC3E}">
        <p14:creationId xmlns:p14="http://schemas.microsoft.com/office/powerpoint/2010/main" val="1409718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8B9B2-BE58-4B12-83C9-726D11E47F3A}"/>
              </a:ext>
            </a:extLst>
          </p:cNvPr>
          <p:cNvSpPr>
            <a:spLocks noGrp="1"/>
          </p:cNvSpPr>
          <p:nvPr>
            <p:ph type="title"/>
          </p:nvPr>
        </p:nvSpPr>
        <p:spPr>
          <a:xfrm>
            <a:off x="3520440" y="420250"/>
            <a:ext cx="7889768" cy="2039341"/>
          </a:xfrm>
        </p:spPr>
        <p:txBody>
          <a:bodyPr/>
          <a:lstStyle/>
          <a:p>
            <a:r>
              <a:rPr lang="en-US" dirty="0"/>
              <a:t>Current Plan rates </a:t>
            </a:r>
          </a:p>
        </p:txBody>
      </p:sp>
      <p:sp>
        <p:nvSpPr>
          <p:cNvPr id="5" name="Slide Number Placeholder 4">
            <a:extLst>
              <a:ext uri="{FF2B5EF4-FFF2-40B4-BE49-F238E27FC236}">
                <a16:creationId xmlns:a16="http://schemas.microsoft.com/office/drawing/2014/main" id="{DD844525-6E29-45F6-90A9-7559C0B6F658}"/>
              </a:ext>
            </a:extLst>
          </p:cNvPr>
          <p:cNvSpPr>
            <a:spLocks noGrp="1"/>
          </p:cNvSpPr>
          <p:nvPr>
            <p:ph type="sldNum" sz="quarter" idx="12"/>
          </p:nvPr>
        </p:nvSpPr>
        <p:spPr/>
        <p:txBody>
          <a:bodyPr/>
          <a:lstStyle/>
          <a:p>
            <a:fld id="{B5CEABB6-07DC-46E8-9B57-56EC44A396E5}" type="slidenum">
              <a:rPr lang="en-US" smtClean="0"/>
              <a:pPr/>
              <a:t>9</a:t>
            </a:fld>
            <a:endParaRPr lang="en-US" dirty="0"/>
          </a:p>
        </p:txBody>
      </p:sp>
      <p:pic>
        <p:nvPicPr>
          <p:cNvPr id="7" name="Picture 6">
            <a:extLst>
              <a:ext uri="{FF2B5EF4-FFF2-40B4-BE49-F238E27FC236}">
                <a16:creationId xmlns:a16="http://schemas.microsoft.com/office/drawing/2014/main" id="{DA97FB6D-2C1E-459C-A979-04535B7F3779}"/>
              </a:ext>
            </a:extLst>
          </p:cNvPr>
          <p:cNvPicPr>
            <a:picLocks noChangeAspect="1"/>
          </p:cNvPicPr>
          <p:nvPr/>
        </p:nvPicPr>
        <p:blipFill>
          <a:blip r:embed="rId2"/>
          <a:srcRect/>
          <a:stretch/>
        </p:blipFill>
        <p:spPr>
          <a:xfrm>
            <a:off x="3363284" y="1054667"/>
            <a:ext cx="7428542" cy="5543881"/>
          </a:xfrm>
          <a:prstGeom prst="rect">
            <a:avLst/>
          </a:prstGeom>
        </p:spPr>
      </p:pic>
    </p:spTree>
    <p:extLst>
      <p:ext uri="{BB962C8B-B14F-4D97-AF65-F5344CB8AC3E}">
        <p14:creationId xmlns:p14="http://schemas.microsoft.com/office/powerpoint/2010/main" val="1095303351"/>
      </p:ext>
    </p:extLst>
  </p:cSld>
  <p:clrMapOvr>
    <a:masterClrMapping/>
  </p:clrMapOvr>
</p:sld>
</file>

<file path=ppt/theme/theme1.xml><?xml version="1.0" encoding="utf-8"?>
<a:theme xmlns:a="http://schemas.openxmlformats.org/drawingml/2006/main" name="Custom">
  <a:themeElements>
    <a:clrScheme name="Custom 1">
      <a:dk1>
        <a:sysClr val="windowText" lastClr="000000"/>
      </a:dk1>
      <a:lt1>
        <a:srgbClr val="FFFFFF"/>
      </a:lt1>
      <a:dk2>
        <a:srgbClr val="F8F0E3"/>
      </a:dk2>
      <a:lt2>
        <a:srgbClr val="E7E6E6"/>
      </a:lt2>
      <a:accent1>
        <a:srgbClr val="682D6C"/>
      </a:accent1>
      <a:accent2>
        <a:srgbClr val="0092B3"/>
      </a:accent2>
      <a:accent3>
        <a:srgbClr val="D69400"/>
      </a:accent3>
      <a:accent4>
        <a:srgbClr val="EFC37C"/>
      </a:accent4>
      <a:accent5>
        <a:srgbClr val="005889"/>
      </a:accent5>
      <a:accent6>
        <a:srgbClr val="627F91"/>
      </a:accent6>
      <a:hlink>
        <a:srgbClr val="BA2355"/>
      </a:hlink>
      <a:folHlink>
        <a:srgbClr val="EFC37C"/>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968143_Win32_SL_V3" id="{4DA6DF5E-F5DF-461D-8863-50E9C5721FD0}" vid="{BC6DDDB8-E14A-47D1-98C5-2C109624F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65614A-92F9-4391-AC3D-F3F5B0704F99}">
  <ds:schemaRefs>
    <ds:schemaRef ds:uri="http://schemas.microsoft.com/office/2006/metadata/properties"/>
    <ds:schemaRef ds:uri="16c05727-aa75-4e4a-9b5f-8a80a1165891"/>
    <ds:schemaRef ds:uri="http://schemas.microsoft.com/sharepoint/v3"/>
    <ds:schemaRef ds:uri="71af3243-3dd4-4a8d-8c0d-dd76da1f02a5"/>
    <ds:schemaRef ds:uri="230e9df3-be65-4c73-a93b-d1236ebd677e"/>
    <ds:schemaRef ds:uri="http://purl.org/dc/terms/"/>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8451406B-581B-4C29-A833-E33D8A6AB075}">
  <ds:schemaRefs>
    <ds:schemaRef ds:uri="http://schemas.microsoft.com/sharepoint/v3/contenttype/forms"/>
  </ds:schemaRefs>
</ds:datastoreItem>
</file>

<file path=customXml/itemProps3.xml><?xml version="1.0" encoding="utf-8"?>
<ds:datastoreItem xmlns:ds="http://schemas.openxmlformats.org/officeDocument/2006/customXml" ds:itemID="{18903D25-5BE2-4D9E-B7D8-BE1DCAE2D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{AB186D8B-D067-4A45-A9CE-10064AB9AF4B}tf33968143_win32</Template>
  <TotalTime>941</TotalTime>
  <Words>1077</Words>
  <Application>Microsoft Office PowerPoint</Application>
  <PresentationFormat>Widescreen</PresentationFormat>
  <Paragraphs>101</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Avenir Next LT Pro</vt:lpstr>
      <vt:lpstr>Calibri</vt:lpstr>
      <vt:lpstr>Symbol</vt:lpstr>
      <vt:lpstr>Wingdings</vt:lpstr>
      <vt:lpstr>Custom</vt:lpstr>
      <vt:lpstr>WCC RETIREEs  UMR OPEN ENROLLMENT   &amp;  NYSHIP Option Transfer Period PLAN YEAR 2026</vt:lpstr>
      <vt:lpstr>Agenda</vt:lpstr>
      <vt:lpstr>IMPORTANT</vt:lpstr>
      <vt:lpstr>OPEN ENROLLMENT FAST FACTS</vt:lpstr>
      <vt:lpstr>TURNING 65 IN 2026?</vt:lpstr>
      <vt:lpstr>Important Terms to Know</vt:lpstr>
      <vt:lpstr>PowerPoint Presentation</vt:lpstr>
      <vt:lpstr>PowerPoint Presentation</vt:lpstr>
      <vt:lpstr>Current Plan rates </vt:lpstr>
      <vt:lpstr>current Plan rates </vt:lpstr>
      <vt:lpstr>HOW TO CHANGE YOUR HEALTH BENEFIT ELECTION </vt:lpstr>
      <vt:lpstr>Go online to the RETRIREE BENEFITS page https://www.sunywcc.edu/about/human-resources/retirees/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dc:creator>Severi, Rich</dc:creator>
  <cp:lastModifiedBy>Severi, Rich</cp:lastModifiedBy>
  <cp:revision>31</cp:revision>
  <dcterms:created xsi:type="dcterms:W3CDTF">2024-08-21T12:37:31Z</dcterms:created>
  <dcterms:modified xsi:type="dcterms:W3CDTF">2025-11-26T17:35:32Z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